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75" r:id="rId4"/>
    <p:sldId id="265" r:id="rId5"/>
    <p:sldId id="260" r:id="rId6"/>
    <p:sldId id="263" r:id="rId7"/>
    <p:sldId id="272" r:id="rId8"/>
    <p:sldId id="273" r:id="rId9"/>
    <p:sldId id="274" r:id="rId10"/>
    <p:sldId id="276" r:id="rId11"/>
    <p:sldId id="270" r:id="rId12"/>
  </p:sldIdLst>
  <p:sldSz cx="12192000" cy="6858000"/>
  <p:notesSz cx="6858000" cy="9144000"/>
  <p:embeddedFontLst>
    <p:embeddedFont>
      <p:font typeface="Baskerville Old Face" panose="02020602080505020303" pitchFamily="18" charset="0"/>
      <p:regular r:id="rId15"/>
    </p:embeddedFont>
    <p:embeddedFont>
      <p:font typeface="Hubot-Sans Black Italic" panose="020B0604020202020204" charset="0"/>
      <p:bold r:id="rId16"/>
    </p:embeddedFont>
    <p:embeddedFont>
      <p:font typeface="Manrope SemiBold" panose="020B0604020202020204" charset="0"/>
      <p:bold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6" userDrawn="1">
          <p15:clr>
            <a:srgbClr val="A4A3A4"/>
          </p15:clr>
        </p15:guide>
        <p15:guide id="2" pos="38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65C"/>
    <a:srgbClr val="290656"/>
    <a:srgbClr val="61FFFE"/>
    <a:srgbClr val="DD0BFD"/>
    <a:srgbClr val="3D075F"/>
    <a:srgbClr val="4D1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5" autoAdjust="0"/>
    <p:restoredTop sz="96370" autoAdjust="0"/>
  </p:normalViewPr>
  <p:slideViewPr>
    <p:cSldViewPr snapToGrid="0" showGuides="1">
      <p:cViewPr varScale="1">
        <p:scale>
          <a:sx n="78" d="100"/>
          <a:sy n="78" d="100"/>
        </p:scale>
        <p:origin x="998" y="72"/>
      </p:cViewPr>
      <p:guideLst>
        <p:guide orient="horz" pos="411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3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%20Solution\Project%202%20Ecommerce\E-Commerce%20Dashboard%20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%20Solution\Project%202%20Ecommerce\E-Commerce%20Dashboard%20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%20Solution\Project%202%20Ecommerce\E-Commerce%20Dashboard%20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[E-Commerce Dashboard Final.xlsx]1!PivotTable3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  <a:ea typeface="+mn-ea"/>
                <a:cs typeface="+mn-cs"/>
              </a:defRPr>
            </a:pPr>
            <a:r>
              <a:rPr lang="en-IN" sz="1800">
                <a:latin typeface="Baskerville Old Face" panose="02020602080505020303" pitchFamily="18" charset="0"/>
              </a:rPr>
              <a:t>PAYMENT STATISTICS</a:t>
            </a:r>
            <a:endParaRPr lang="en-IN" sz="1800" baseline="0">
              <a:latin typeface="Baskerville Old Face" panose="020206020805050203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1258595973656327"/>
          <c:y val="0.19820750347383051"/>
          <c:w val="0.58394614921155963"/>
          <c:h val="0.64049675775822135"/>
        </c:manualLayout>
      </c:layout>
      <c:pie3DChart>
        <c:varyColors val="1"/>
        <c:ser>
          <c:idx val="0"/>
          <c:order val="0"/>
          <c:tx>
            <c:strRef>
              <c:f>'1'!$C$3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F5-4DED-B592-F83ED9D95ED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86F5-4DED-B592-F83ED9D95EDA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4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'1'!$B$4:$B$6</c:f>
              <c:strCache>
                <c:ptCount val="2"/>
                <c:pt idx="0">
                  <c:v>Weekdays</c:v>
                </c:pt>
                <c:pt idx="1">
                  <c:v>Weekends</c:v>
                </c:pt>
              </c:strCache>
            </c:strRef>
          </c:cat>
          <c:val>
            <c:numRef>
              <c:f>'1'!$C$4:$C$6</c:f>
              <c:numCache>
                <c:formatCode>General</c:formatCode>
                <c:ptCount val="2"/>
                <c:pt idx="0">
                  <c:v>1139585.01</c:v>
                </c:pt>
                <c:pt idx="1">
                  <c:v>434687.46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F5-4DED-B592-F83ED9D95ED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255382655004536"/>
          <c:y val="0.83279334568473062"/>
          <c:w val="0.7113511866425668"/>
          <c:h val="0.1262266481395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400" b="1" i="0" u="none" strike="noStrike" kern="1200" baseline="0">
              <a:solidFill>
                <a:schemeClr val="bg1"/>
              </a:solidFill>
              <a:latin typeface="Baskerville Old Face" panose="020206020805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[E-Commerce Dashboard Final.xlsx]3!PivotTable6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r>
              <a:rPr lang="en-US" sz="1800" b="1">
                <a:latin typeface="Baskerville Old Face" panose="02020602080505020303" pitchFamily="18" charset="0"/>
              </a:rPr>
              <a:t>AVG</a:t>
            </a:r>
            <a:r>
              <a:rPr lang="en-US" sz="1800" b="1" baseline="0">
                <a:latin typeface="Baskerville Old Face" panose="02020602080505020303" pitchFamily="18" charset="0"/>
              </a:rPr>
              <a:t> DELIVERY DAYS</a:t>
            </a:r>
            <a:endParaRPr lang="en-US" sz="1800" b="1">
              <a:latin typeface="Baskerville Old Face" panose="020206020805050203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'3'!$B$3:$B$4</c:f>
              <c:strCache>
                <c:ptCount val="1"/>
                <c:pt idx="0">
                  <c:v>pet_shop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'3'!$A$5:$A$8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strCache>
            </c:strRef>
          </c:cat>
          <c:val>
            <c:numRef>
              <c:f>'3'!$B$5:$B$8</c:f>
              <c:numCache>
                <c:formatCode>0.00</c:formatCode>
                <c:ptCount val="3"/>
                <c:pt idx="0">
                  <c:v>21.333333333333332</c:v>
                </c:pt>
                <c:pt idx="1">
                  <c:v>12.271580989330747</c:v>
                </c:pt>
                <c:pt idx="2">
                  <c:v>13.05480466580263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1D-46ED-A6B3-D9DBE9E2EFE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98483519"/>
        <c:axId val="1477371743"/>
      </c:lineChart>
      <c:catAx>
        <c:axId val="1398483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100" b="1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77371743"/>
        <c:crosses val="autoZero"/>
        <c:auto val="1"/>
        <c:lblAlgn val="ctr"/>
        <c:lblOffset val="100"/>
        <c:noMultiLvlLbl val="0"/>
      </c:catAx>
      <c:valAx>
        <c:axId val="1477371743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1398483519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r"/>
      <c:layout>
        <c:manualLayout>
          <c:xMode val="edge"/>
          <c:yMode val="edge"/>
          <c:x val="0.84678126501792927"/>
          <c:y val="0.19795328369631482"/>
          <c:w val="0.15321870480475655"/>
          <c:h val="8.6873159690244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050" b="1" i="0" u="none" strike="noStrike" kern="120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[E-Commerce Dashboard Final.xlsx]5!PivotTable18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800" b="1" i="0" u="none" strike="noStrike" kern="1200" cap="all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r>
              <a:rPr lang="en-IN" sz="18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Baskerville Old Face" panose="02020602080505020303" pitchFamily="18" charset="0"/>
                <a:ea typeface="+mn-ea"/>
                <a:cs typeface="+mn-cs"/>
              </a:rPr>
              <a:t>Shipping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800" b="1" i="0" u="none" strike="noStrike" kern="1200" cap="all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Baskerville Old Face" panose="0202060208050502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'5'!$C$3:$C$4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'5'!$B$5:$B$15</c:f>
              <c:strCache>
                <c:ptCount val="10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strCache>
            </c:strRef>
          </c:cat>
          <c:val>
            <c:numRef>
              <c:f>'5'!$C$5:$C$15</c:f>
              <c:numCache>
                <c:formatCode>General</c:formatCode>
                <c:ptCount val="10"/>
                <c:pt idx="0">
                  <c:v>24</c:v>
                </c:pt>
                <c:pt idx="1">
                  <c:v>28</c:v>
                </c:pt>
                <c:pt idx="2">
                  <c:v>37</c:v>
                </c:pt>
                <c:pt idx="3">
                  <c:v>39</c:v>
                </c:pt>
                <c:pt idx="4">
                  <c:v>35</c:v>
                </c:pt>
                <c:pt idx="5">
                  <c:v>36</c:v>
                </c:pt>
                <c:pt idx="6">
                  <c:v>35</c:v>
                </c:pt>
                <c:pt idx="7">
                  <c:v>32</c:v>
                </c:pt>
                <c:pt idx="8">
                  <c:v>36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FC-4148-BB9A-A9F8F7208E00}"/>
            </c:ext>
          </c:extLst>
        </c:ser>
        <c:ser>
          <c:idx val="1"/>
          <c:order val="1"/>
          <c:tx>
            <c:strRef>
              <c:f>'5'!$D$3:$D$4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'5'!$B$5:$B$15</c:f>
              <c:strCache>
                <c:ptCount val="10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strCache>
            </c:strRef>
          </c:cat>
          <c:val>
            <c:numRef>
              <c:f>'5'!$D$5:$D$15</c:f>
              <c:numCache>
                <c:formatCode>General</c:formatCode>
                <c:ptCount val="10"/>
                <c:pt idx="0">
                  <c:v>11</c:v>
                </c:pt>
                <c:pt idx="1">
                  <c:v>9</c:v>
                </c:pt>
                <c:pt idx="2">
                  <c:v>6</c:v>
                </c:pt>
                <c:pt idx="3">
                  <c:v>16</c:v>
                </c:pt>
                <c:pt idx="4">
                  <c:v>12</c:v>
                </c:pt>
                <c:pt idx="5">
                  <c:v>21</c:v>
                </c:pt>
                <c:pt idx="6">
                  <c:v>11</c:v>
                </c:pt>
                <c:pt idx="7">
                  <c:v>13</c:v>
                </c:pt>
                <c:pt idx="8">
                  <c:v>16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FC-4148-BB9A-A9F8F7208E00}"/>
            </c:ext>
          </c:extLst>
        </c:ser>
        <c:ser>
          <c:idx val="2"/>
          <c:order val="2"/>
          <c:tx>
            <c:strRef>
              <c:f>'5'!$E$3:$E$4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'5'!$B$5:$B$15</c:f>
              <c:strCache>
                <c:ptCount val="10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strCache>
            </c:strRef>
          </c:cat>
          <c:val>
            <c:numRef>
              <c:f>'5'!$E$5:$E$15</c:f>
              <c:numCache>
                <c:formatCode>General</c:formatCode>
                <c:ptCount val="10"/>
                <c:pt idx="0">
                  <c:v>29</c:v>
                </c:pt>
                <c:pt idx="1">
                  <c:v>36</c:v>
                </c:pt>
                <c:pt idx="2">
                  <c:v>37</c:v>
                </c:pt>
                <c:pt idx="3">
                  <c:v>57</c:v>
                </c:pt>
                <c:pt idx="4">
                  <c:v>48</c:v>
                </c:pt>
                <c:pt idx="5">
                  <c:v>46</c:v>
                </c:pt>
                <c:pt idx="6">
                  <c:v>43</c:v>
                </c:pt>
                <c:pt idx="7">
                  <c:v>33</c:v>
                </c:pt>
                <c:pt idx="8">
                  <c:v>38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FC-4148-BB9A-A9F8F7208E00}"/>
            </c:ext>
          </c:extLst>
        </c:ser>
        <c:ser>
          <c:idx val="3"/>
          <c:order val="3"/>
          <c:tx>
            <c:strRef>
              <c:f>'5'!$F$3:$F$4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'5'!$B$5:$B$15</c:f>
              <c:strCache>
                <c:ptCount val="10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strCache>
            </c:strRef>
          </c:cat>
          <c:val>
            <c:numRef>
              <c:f>'5'!$F$5:$F$15</c:f>
              <c:numCache>
                <c:formatCode>General</c:formatCode>
                <c:ptCount val="10"/>
                <c:pt idx="0">
                  <c:v>79</c:v>
                </c:pt>
                <c:pt idx="1">
                  <c:v>90</c:v>
                </c:pt>
                <c:pt idx="2">
                  <c:v>94</c:v>
                </c:pt>
                <c:pt idx="3">
                  <c:v>117</c:v>
                </c:pt>
                <c:pt idx="4">
                  <c:v>149</c:v>
                </c:pt>
                <c:pt idx="5">
                  <c:v>116</c:v>
                </c:pt>
                <c:pt idx="6">
                  <c:v>136</c:v>
                </c:pt>
                <c:pt idx="7">
                  <c:v>106</c:v>
                </c:pt>
                <c:pt idx="8">
                  <c:v>120</c:v>
                </c:pt>
                <c:pt idx="9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FC-4148-BB9A-A9F8F7208E00}"/>
            </c:ext>
          </c:extLst>
        </c:ser>
        <c:ser>
          <c:idx val="4"/>
          <c:order val="4"/>
          <c:tx>
            <c:strRef>
              <c:f>'5'!$G$3:$G$4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chemeClr val="accent5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51000">
                  <a:schemeClr val="accent5">
                    <a:alpha val="75000"/>
                  </a:schemeClr>
                </a:gs>
                <a:gs pos="100000">
                  <a:schemeClr val="accent5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'5'!$B$5:$B$15</c:f>
              <c:strCache>
                <c:ptCount val="10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strCache>
            </c:strRef>
          </c:cat>
          <c:val>
            <c:numRef>
              <c:f>'5'!$G$5:$G$15</c:f>
              <c:numCache>
                <c:formatCode>General</c:formatCode>
                <c:ptCount val="10"/>
                <c:pt idx="0">
                  <c:v>280</c:v>
                </c:pt>
                <c:pt idx="1">
                  <c:v>319</c:v>
                </c:pt>
                <c:pt idx="2">
                  <c:v>404</c:v>
                </c:pt>
                <c:pt idx="3">
                  <c:v>427</c:v>
                </c:pt>
                <c:pt idx="4">
                  <c:v>423</c:v>
                </c:pt>
                <c:pt idx="5">
                  <c:v>371</c:v>
                </c:pt>
                <c:pt idx="6">
                  <c:v>373</c:v>
                </c:pt>
                <c:pt idx="7">
                  <c:v>303</c:v>
                </c:pt>
                <c:pt idx="8">
                  <c:v>304</c:v>
                </c:pt>
                <c:pt idx="9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FC-4148-BB9A-A9F8F7208E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705115887"/>
        <c:axId val="78748896"/>
      </c:barChart>
      <c:catAx>
        <c:axId val="1705115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48896"/>
        <c:crosses val="autoZero"/>
        <c:auto val="1"/>
        <c:lblAlgn val="ctr"/>
        <c:lblOffset val="100"/>
        <c:noMultiLvlLbl val="0"/>
      </c:catAx>
      <c:valAx>
        <c:axId val="78748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05115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900" b="1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1">
            <a:tint val="66000"/>
            <a:satMod val="160000"/>
          </a:schemeClr>
        </a:gs>
        <a:gs pos="50000">
          <a:schemeClr val="accent1">
            <a:tint val="44500"/>
            <a:satMod val="160000"/>
          </a:schemeClr>
        </a:gs>
        <a:gs pos="100000">
          <a:schemeClr val="accent1">
            <a:tint val="23500"/>
            <a:satMod val="160000"/>
          </a:schemeClr>
        </a:gs>
      </a:gsLst>
      <a:lin ang="81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900" b="1" i="0" u="none" strike="noStrike" kern="1200" baseline="0">
          <a:solidFill>
            <a:srgbClr val="002060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Hubot-Sans Black Italic" pitchFamily="5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C2FD-77B7-4100-8EF0-3660E72AF22D}" type="datetimeFigureOut">
              <a:rPr lang="zh-CN" altLang="en-US" smtClean="0">
                <a:latin typeface="Manrope SemiBold" charset="0"/>
                <a:ea typeface="Manrope SemiBold" charset="0"/>
                <a:cs typeface="Hubot-Sans Black Italic" pitchFamily="50" charset="0"/>
              </a:rPr>
              <a:t>2024/1/24</a:t>
            </a:fld>
            <a:endParaRPr lang="zh-CN" altLang="en-US">
              <a:latin typeface="Manrope SemiBold" charset="0"/>
              <a:ea typeface="Manrope SemiBold" charset="0"/>
              <a:cs typeface="Hubot-Sans Black Italic" pitchFamily="5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Hubot-Sans Black Italic" pitchFamily="5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31EBC-0980-4873-9346-040762468A0C}" type="slidenum">
              <a:rPr lang="zh-CN" altLang="en-US" smtClean="0">
                <a:latin typeface="Manrope SemiBold" charset="0"/>
                <a:ea typeface="Manrope SemiBold" charset="0"/>
                <a:cs typeface="Hubot-Sans Black Italic" pitchFamily="50" charset="0"/>
              </a:rPr>
              <a:t>‹#›</a:t>
            </a:fld>
            <a:endParaRPr lang="zh-CN" altLang="en-US">
              <a:latin typeface="Manrope SemiBold" charset="0"/>
              <a:ea typeface="Manrope SemiBold" charset="0"/>
              <a:cs typeface="Hubot-Sans Black Ital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Hubot-Sans Black Italic" pitchFamily="5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Hubot-Sans Black Italic" pitchFamily="50" charset="0"/>
              </a:defRPr>
            </a:lvl1pPr>
          </a:lstStyle>
          <a:p>
            <a:fld id="{D7FFD9A3-A4BF-4722-9DD3-29555D469115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Hubot-Sans Black Italic" pitchFamily="5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Hubot-Sans Black Italic" pitchFamily="50" charset="0"/>
              </a:defRPr>
            </a:lvl1pPr>
          </a:lstStyle>
          <a:p>
            <a:fld id="{B43E467A-0DC3-4874-B34D-55DB5E4E24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Hubot-Sans Black Italic" pitchFamily="5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Hubot-Sans Black Italic" pitchFamily="5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Hubot-Sans Black Italic" pitchFamily="5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Hubot-Sans Black Italic" pitchFamily="5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Hubot-Sans Black Italic" pitchFamily="5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52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857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77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7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E467A-0DC3-4874-B34D-55DB5E4E24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7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Hubot-Sans Black Italic" pitchFamily="50" charset="0"/>
              </a:defRPr>
            </a:lvl1pPr>
          </a:lstStyle>
          <a:p>
            <a:fld id="{C367B5E3-036A-4C18-B6A1-6439E854AD78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Hubot-Sans Black Italic" pitchFamily="5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Hubot-Sans Black Italic" pitchFamily="50" charset="0"/>
              </a:defRPr>
            </a:lvl1pPr>
          </a:lstStyle>
          <a:p>
            <a:fld id="{39691227-C4D5-4904-BC85-2E51DCE5382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764" y="0"/>
            <a:ext cx="12197764" cy="6858000"/>
            <a:chOff x="-5764" y="0"/>
            <a:chExt cx="12197764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64" y="0"/>
              <a:ext cx="12197764" cy="6858000"/>
            </a:xfrm>
            <a:prstGeom prst="rect">
              <a:avLst/>
            </a:prstGeom>
          </p:spPr>
        </p:pic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 flipH="1" flipV="1">
              <a:off x="11444897" y="6663287"/>
              <a:ext cx="304679" cy="49457"/>
            </a:xfrm>
            <a:prstGeom prst="rect">
              <a:avLst/>
            </a:pr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H="1" flipV="1">
              <a:off x="11360638" y="6663287"/>
              <a:ext cx="51899" cy="49457"/>
            </a:xfrm>
            <a:prstGeom prst="rect">
              <a:avLst/>
            </a:pr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 flipH="1" flipV="1">
              <a:off x="11276378" y="6663287"/>
              <a:ext cx="51899" cy="49457"/>
            </a:xfrm>
            <a:prstGeom prst="rect">
              <a:avLst/>
            </a:pr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flipH="1" flipV="1">
              <a:off x="11192119" y="6663287"/>
              <a:ext cx="51288" cy="49457"/>
            </a:xfrm>
            <a:prstGeom prst="rect">
              <a:avLst/>
            </a:pr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 flipH="1" flipV="1">
              <a:off x="11109080" y="6663287"/>
              <a:ext cx="50067" cy="49457"/>
            </a:xfrm>
            <a:custGeom>
              <a:avLst/>
              <a:gdLst>
                <a:gd name="T0" fmla="*/ 82 w 82"/>
                <a:gd name="T1" fmla="*/ 81 h 81"/>
                <a:gd name="T2" fmla="*/ 0 w 82"/>
                <a:gd name="T3" fmla="*/ 81 h 81"/>
                <a:gd name="T4" fmla="*/ 0 w 82"/>
                <a:gd name="T5" fmla="*/ 0 h 81"/>
                <a:gd name="T6" fmla="*/ 1 w 82"/>
                <a:gd name="T7" fmla="*/ 0 h 81"/>
                <a:gd name="T8" fmla="*/ 82 w 82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2" y="81"/>
                  </a:moveTo>
                  <a:lnTo>
                    <a:pt x="0" y="81"/>
                  </a:lnTo>
                  <a:lnTo>
                    <a:pt x="0" y="0"/>
                  </a:lnTo>
                  <a:lnTo>
                    <a:pt x="1" y="0"/>
                  </a:lnTo>
                  <a:lnTo>
                    <a:pt x="82" y="81"/>
                  </a:lnTo>
                  <a:close/>
                </a:path>
              </a:pathLst>
            </a:cu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4" name="Freeform 19"/>
            <p:cNvSpPr/>
            <p:nvPr/>
          </p:nvSpPr>
          <p:spPr bwMode="auto">
            <a:xfrm flipH="1" flipV="1">
              <a:off x="11782547" y="6455081"/>
              <a:ext cx="257053" cy="257663"/>
            </a:xfrm>
            <a:custGeom>
              <a:avLst/>
              <a:gdLst>
                <a:gd name="T0" fmla="*/ 113 w 421"/>
                <a:gd name="T1" fmla="*/ 422 h 422"/>
                <a:gd name="T2" fmla="*/ 0 w 421"/>
                <a:gd name="T3" fmla="*/ 422 h 422"/>
                <a:gd name="T4" fmla="*/ 0 w 421"/>
                <a:gd name="T5" fmla="*/ 421 h 422"/>
                <a:gd name="T6" fmla="*/ 420 w 421"/>
                <a:gd name="T7" fmla="*/ 0 h 422"/>
                <a:gd name="T8" fmla="*/ 421 w 421"/>
                <a:gd name="T9" fmla="*/ 0 h 422"/>
                <a:gd name="T10" fmla="*/ 421 w 421"/>
                <a:gd name="T11" fmla="*/ 113 h 422"/>
                <a:gd name="T12" fmla="*/ 113 w 421"/>
                <a:gd name="T13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422">
                  <a:moveTo>
                    <a:pt x="113" y="422"/>
                  </a:moveTo>
                  <a:lnTo>
                    <a:pt x="0" y="422"/>
                  </a:lnTo>
                  <a:lnTo>
                    <a:pt x="0" y="421"/>
                  </a:lnTo>
                  <a:lnTo>
                    <a:pt x="420" y="0"/>
                  </a:lnTo>
                  <a:lnTo>
                    <a:pt x="421" y="0"/>
                  </a:lnTo>
                  <a:lnTo>
                    <a:pt x="421" y="113"/>
                  </a:lnTo>
                  <a:lnTo>
                    <a:pt x="113" y="422"/>
                  </a:lnTo>
                  <a:close/>
                </a:path>
              </a:pathLst>
            </a:cu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 flipH="1" flipV="1">
              <a:off x="11990143" y="5749253"/>
              <a:ext cx="49457" cy="111736"/>
            </a:xfrm>
            <a:custGeom>
              <a:avLst/>
              <a:gdLst>
                <a:gd name="T0" fmla="*/ 81 w 81"/>
                <a:gd name="T1" fmla="*/ 0 h 183"/>
                <a:gd name="T2" fmla="*/ 0 w 81"/>
                <a:gd name="T3" fmla="*/ 80 h 183"/>
                <a:gd name="T4" fmla="*/ 0 w 81"/>
                <a:gd name="T5" fmla="*/ 183 h 183"/>
                <a:gd name="T6" fmla="*/ 81 w 81"/>
                <a:gd name="T7" fmla="*/ 103 h 183"/>
                <a:gd name="T8" fmla="*/ 81 w 81"/>
                <a:gd name="T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83">
                  <a:moveTo>
                    <a:pt x="81" y="0"/>
                  </a:moveTo>
                  <a:lnTo>
                    <a:pt x="0" y="80"/>
                  </a:lnTo>
                  <a:lnTo>
                    <a:pt x="0" y="183"/>
                  </a:lnTo>
                  <a:lnTo>
                    <a:pt x="81" y="103"/>
                  </a:ln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6" name="Freeform 21"/>
            <p:cNvSpPr/>
            <p:nvPr/>
          </p:nvSpPr>
          <p:spPr bwMode="auto">
            <a:xfrm flipH="1" flipV="1">
              <a:off x="11990143" y="5967840"/>
              <a:ext cx="49457" cy="112346"/>
            </a:xfrm>
            <a:custGeom>
              <a:avLst/>
              <a:gdLst>
                <a:gd name="T0" fmla="*/ 81 w 81"/>
                <a:gd name="T1" fmla="*/ 0 h 184"/>
                <a:gd name="T2" fmla="*/ 0 w 81"/>
                <a:gd name="T3" fmla="*/ 80 h 184"/>
                <a:gd name="T4" fmla="*/ 0 w 81"/>
                <a:gd name="T5" fmla="*/ 184 h 184"/>
                <a:gd name="T6" fmla="*/ 81 w 81"/>
                <a:gd name="T7" fmla="*/ 103 h 184"/>
                <a:gd name="T8" fmla="*/ 81 w 81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84">
                  <a:moveTo>
                    <a:pt x="81" y="0"/>
                  </a:moveTo>
                  <a:lnTo>
                    <a:pt x="0" y="80"/>
                  </a:lnTo>
                  <a:lnTo>
                    <a:pt x="0" y="184"/>
                  </a:lnTo>
                  <a:lnTo>
                    <a:pt x="81" y="103"/>
                  </a:ln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 flipH="1" flipV="1">
              <a:off x="11990143" y="6077744"/>
              <a:ext cx="49457" cy="344365"/>
            </a:xfrm>
            <a:custGeom>
              <a:avLst/>
              <a:gdLst>
                <a:gd name="T0" fmla="*/ 81 w 81"/>
                <a:gd name="T1" fmla="*/ 0 h 564"/>
                <a:gd name="T2" fmla="*/ 0 w 81"/>
                <a:gd name="T3" fmla="*/ 0 h 564"/>
                <a:gd name="T4" fmla="*/ 0 w 81"/>
                <a:gd name="T5" fmla="*/ 564 h 564"/>
                <a:gd name="T6" fmla="*/ 81 w 81"/>
                <a:gd name="T7" fmla="*/ 483 h 564"/>
                <a:gd name="T8" fmla="*/ 81 w 81"/>
                <a:gd name="T9" fmla="*/ 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64">
                  <a:moveTo>
                    <a:pt x="81" y="0"/>
                  </a:moveTo>
                  <a:lnTo>
                    <a:pt x="0" y="0"/>
                  </a:lnTo>
                  <a:lnTo>
                    <a:pt x="0" y="564"/>
                  </a:lnTo>
                  <a:lnTo>
                    <a:pt x="81" y="483"/>
                  </a:ln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 flipH="1" flipV="1">
              <a:off x="11990143" y="5858546"/>
              <a:ext cx="49457" cy="112346"/>
            </a:xfrm>
            <a:custGeom>
              <a:avLst/>
              <a:gdLst>
                <a:gd name="T0" fmla="*/ 81 w 81"/>
                <a:gd name="T1" fmla="*/ 0 h 184"/>
                <a:gd name="T2" fmla="*/ 0 w 81"/>
                <a:gd name="T3" fmla="*/ 81 h 184"/>
                <a:gd name="T4" fmla="*/ 0 w 81"/>
                <a:gd name="T5" fmla="*/ 184 h 184"/>
                <a:gd name="T6" fmla="*/ 81 w 81"/>
                <a:gd name="T7" fmla="*/ 103 h 184"/>
                <a:gd name="T8" fmla="*/ 81 w 81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84">
                  <a:moveTo>
                    <a:pt x="81" y="0"/>
                  </a:moveTo>
                  <a:lnTo>
                    <a:pt x="0" y="81"/>
                  </a:lnTo>
                  <a:lnTo>
                    <a:pt x="0" y="184"/>
                  </a:lnTo>
                  <a:lnTo>
                    <a:pt x="81" y="103"/>
                  </a:ln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 flipH="1" flipV="1">
              <a:off x="11990143" y="5639349"/>
              <a:ext cx="49457" cy="112346"/>
            </a:xfrm>
            <a:custGeom>
              <a:avLst/>
              <a:gdLst>
                <a:gd name="T0" fmla="*/ 81 w 81"/>
                <a:gd name="T1" fmla="*/ 0 h 184"/>
                <a:gd name="T2" fmla="*/ 0 w 81"/>
                <a:gd name="T3" fmla="*/ 81 h 184"/>
                <a:gd name="T4" fmla="*/ 0 w 81"/>
                <a:gd name="T5" fmla="*/ 184 h 184"/>
                <a:gd name="T6" fmla="*/ 81 w 81"/>
                <a:gd name="T7" fmla="*/ 103 h 184"/>
                <a:gd name="T8" fmla="*/ 81 w 81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84">
                  <a:moveTo>
                    <a:pt x="81" y="0"/>
                  </a:moveTo>
                  <a:lnTo>
                    <a:pt x="0" y="81"/>
                  </a:lnTo>
                  <a:lnTo>
                    <a:pt x="0" y="184"/>
                  </a:lnTo>
                  <a:lnTo>
                    <a:pt x="81" y="103"/>
                  </a:ln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 flipH="1" flipV="1">
              <a:off x="11990143" y="5530056"/>
              <a:ext cx="49457" cy="112346"/>
            </a:xfrm>
            <a:custGeom>
              <a:avLst/>
              <a:gdLst>
                <a:gd name="T0" fmla="*/ 81 w 81"/>
                <a:gd name="T1" fmla="*/ 0 h 184"/>
                <a:gd name="T2" fmla="*/ 0 w 81"/>
                <a:gd name="T3" fmla="*/ 81 h 184"/>
                <a:gd name="T4" fmla="*/ 0 w 81"/>
                <a:gd name="T5" fmla="*/ 184 h 184"/>
                <a:gd name="T6" fmla="*/ 81 w 81"/>
                <a:gd name="T7" fmla="*/ 104 h 184"/>
                <a:gd name="T8" fmla="*/ 81 w 81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84">
                  <a:moveTo>
                    <a:pt x="81" y="0"/>
                  </a:moveTo>
                  <a:lnTo>
                    <a:pt x="0" y="81"/>
                  </a:lnTo>
                  <a:lnTo>
                    <a:pt x="0" y="184"/>
                  </a:lnTo>
                  <a:lnTo>
                    <a:pt x="81" y="104"/>
                  </a:ln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gradFill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</a:gradFill>
                <a:ea typeface="Manrope SemiBold" charset="0"/>
                <a:cs typeface="Hubot-Sans Black Italic" pitchFamily="50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flipV="1">
              <a:off x="131030" y="5530056"/>
              <a:ext cx="930520" cy="1182688"/>
              <a:chOff x="8737600" y="1981200"/>
              <a:chExt cx="1290237" cy="1639888"/>
            </a:xfr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</p:grpSpPr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9139741" y="1981200"/>
                <a:ext cx="422460" cy="685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37" name="Rectangle 8"/>
              <p:cNvSpPr>
                <a:spLocks noChangeArrowheads="1"/>
              </p:cNvSpPr>
              <p:nvPr/>
            </p:nvSpPr>
            <p:spPr bwMode="auto">
              <a:xfrm>
                <a:off x="9607071" y="1981200"/>
                <a:ext cx="71962" cy="685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38" name="Rectangle 9"/>
              <p:cNvSpPr>
                <a:spLocks noChangeArrowheads="1"/>
              </p:cNvSpPr>
              <p:nvPr/>
            </p:nvSpPr>
            <p:spPr bwMode="auto">
              <a:xfrm>
                <a:off x="9723903" y="1981200"/>
                <a:ext cx="71962" cy="685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9841582" y="1981200"/>
                <a:ext cx="71115" cy="685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40" name="Freeform 11"/>
              <p:cNvSpPr/>
              <p:nvPr/>
            </p:nvSpPr>
            <p:spPr bwMode="auto">
              <a:xfrm>
                <a:off x="9958415" y="1981200"/>
                <a:ext cx="69422" cy="68576"/>
              </a:xfrm>
              <a:custGeom>
                <a:avLst/>
                <a:gdLst>
                  <a:gd name="T0" fmla="*/ 82 w 82"/>
                  <a:gd name="T1" fmla="*/ 81 h 81"/>
                  <a:gd name="T2" fmla="*/ 0 w 82"/>
                  <a:gd name="T3" fmla="*/ 81 h 81"/>
                  <a:gd name="T4" fmla="*/ 0 w 82"/>
                  <a:gd name="T5" fmla="*/ 0 h 81"/>
                  <a:gd name="T6" fmla="*/ 1 w 82"/>
                  <a:gd name="T7" fmla="*/ 0 h 81"/>
                  <a:gd name="T8" fmla="*/ 82 w 82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1">
                    <a:moveTo>
                      <a:pt x="82" y="81"/>
                    </a:moveTo>
                    <a:lnTo>
                      <a:pt x="0" y="8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82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41" name="Freeform 19"/>
              <p:cNvSpPr/>
              <p:nvPr/>
            </p:nvSpPr>
            <p:spPr bwMode="auto">
              <a:xfrm>
                <a:off x="8737600" y="1981200"/>
                <a:ext cx="356424" cy="357270"/>
              </a:xfrm>
              <a:custGeom>
                <a:avLst/>
                <a:gdLst>
                  <a:gd name="T0" fmla="*/ 113 w 421"/>
                  <a:gd name="T1" fmla="*/ 422 h 422"/>
                  <a:gd name="T2" fmla="*/ 0 w 421"/>
                  <a:gd name="T3" fmla="*/ 422 h 422"/>
                  <a:gd name="T4" fmla="*/ 0 w 421"/>
                  <a:gd name="T5" fmla="*/ 421 h 422"/>
                  <a:gd name="T6" fmla="*/ 420 w 421"/>
                  <a:gd name="T7" fmla="*/ 0 h 422"/>
                  <a:gd name="T8" fmla="*/ 421 w 421"/>
                  <a:gd name="T9" fmla="*/ 0 h 422"/>
                  <a:gd name="T10" fmla="*/ 421 w 421"/>
                  <a:gd name="T11" fmla="*/ 113 h 422"/>
                  <a:gd name="T12" fmla="*/ 113 w 421"/>
                  <a:gd name="T13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422">
                    <a:moveTo>
                      <a:pt x="113" y="422"/>
                    </a:moveTo>
                    <a:lnTo>
                      <a:pt x="0" y="422"/>
                    </a:lnTo>
                    <a:lnTo>
                      <a:pt x="0" y="421"/>
                    </a:lnTo>
                    <a:lnTo>
                      <a:pt x="420" y="0"/>
                    </a:lnTo>
                    <a:lnTo>
                      <a:pt x="421" y="0"/>
                    </a:lnTo>
                    <a:lnTo>
                      <a:pt x="421" y="113"/>
                    </a:lnTo>
                    <a:lnTo>
                      <a:pt x="113" y="4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42" name="Freeform 20"/>
              <p:cNvSpPr/>
              <p:nvPr/>
            </p:nvSpPr>
            <p:spPr bwMode="auto">
              <a:xfrm>
                <a:off x="8737600" y="3162224"/>
                <a:ext cx="68576" cy="154930"/>
              </a:xfrm>
              <a:custGeom>
                <a:avLst/>
                <a:gdLst>
                  <a:gd name="T0" fmla="*/ 81 w 81"/>
                  <a:gd name="T1" fmla="*/ 0 h 183"/>
                  <a:gd name="T2" fmla="*/ 0 w 81"/>
                  <a:gd name="T3" fmla="*/ 80 h 183"/>
                  <a:gd name="T4" fmla="*/ 0 w 81"/>
                  <a:gd name="T5" fmla="*/ 183 h 183"/>
                  <a:gd name="T6" fmla="*/ 81 w 81"/>
                  <a:gd name="T7" fmla="*/ 103 h 183"/>
                  <a:gd name="T8" fmla="*/ 81 w 81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3">
                    <a:moveTo>
                      <a:pt x="81" y="0"/>
                    </a:moveTo>
                    <a:lnTo>
                      <a:pt x="0" y="80"/>
                    </a:lnTo>
                    <a:lnTo>
                      <a:pt x="0" y="183"/>
                    </a:lnTo>
                    <a:lnTo>
                      <a:pt x="81" y="10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8737600" y="2858290"/>
                <a:ext cx="68576" cy="155777"/>
              </a:xfrm>
              <a:custGeom>
                <a:avLst/>
                <a:gdLst>
                  <a:gd name="T0" fmla="*/ 81 w 81"/>
                  <a:gd name="T1" fmla="*/ 0 h 184"/>
                  <a:gd name="T2" fmla="*/ 0 w 81"/>
                  <a:gd name="T3" fmla="*/ 80 h 184"/>
                  <a:gd name="T4" fmla="*/ 0 w 81"/>
                  <a:gd name="T5" fmla="*/ 184 h 184"/>
                  <a:gd name="T6" fmla="*/ 81 w 81"/>
                  <a:gd name="T7" fmla="*/ 103 h 184"/>
                  <a:gd name="T8" fmla="*/ 81 w 8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4">
                    <a:moveTo>
                      <a:pt x="81" y="0"/>
                    </a:moveTo>
                    <a:lnTo>
                      <a:pt x="0" y="80"/>
                    </a:lnTo>
                    <a:lnTo>
                      <a:pt x="0" y="184"/>
                    </a:lnTo>
                    <a:lnTo>
                      <a:pt x="81" y="10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44" name="Freeform 22"/>
              <p:cNvSpPr/>
              <p:nvPr/>
            </p:nvSpPr>
            <p:spPr bwMode="auto">
              <a:xfrm>
                <a:off x="8737600" y="2384188"/>
                <a:ext cx="68576" cy="477489"/>
              </a:xfrm>
              <a:custGeom>
                <a:avLst/>
                <a:gdLst>
                  <a:gd name="T0" fmla="*/ 81 w 81"/>
                  <a:gd name="T1" fmla="*/ 0 h 564"/>
                  <a:gd name="T2" fmla="*/ 0 w 81"/>
                  <a:gd name="T3" fmla="*/ 0 h 564"/>
                  <a:gd name="T4" fmla="*/ 0 w 81"/>
                  <a:gd name="T5" fmla="*/ 564 h 564"/>
                  <a:gd name="T6" fmla="*/ 81 w 81"/>
                  <a:gd name="T7" fmla="*/ 483 h 564"/>
                  <a:gd name="T8" fmla="*/ 81 w 81"/>
                  <a:gd name="T9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64">
                    <a:moveTo>
                      <a:pt x="81" y="0"/>
                    </a:moveTo>
                    <a:lnTo>
                      <a:pt x="0" y="0"/>
                    </a:lnTo>
                    <a:lnTo>
                      <a:pt x="0" y="564"/>
                    </a:lnTo>
                    <a:lnTo>
                      <a:pt x="81" y="48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45" name="Freeform 23"/>
              <p:cNvSpPr/>
              <p:nvPr/>
            </p:nvSpPr>
            <p:spPr bwMode="auto">
              <a:xfrm>
                <a:off x="8737600" y="3009834"/>
                <a:ext cx="68576" cy="155777"/>
              </a:xfrm>
              <a:custGeom>
                <a:avLst/>
                <a:gdLst>
                  <a:gd name="T0" fmla="*/ 81 w 81"/>
                  <a:gd name="T1" fmla="*/ 0 h 184"/>
                  <a:gd name="T2" fmla="*/ 0 w 81"/>
                  <a:gd name="T3" fmla="*/ 81 h 184"/>
                  <a:gd name="T4" fmla="*/ 0 w 81"/>
                  <a:gd name="T5" fmla="*/ 184 h 184"/>
                  <a:gd name="T6" fmla="*/ 81 w 81"/>
                  <a:gd name="T7" fmla="*/ 103 h 184"/>
                  <a:gd name="T8" fmla="*/ 81 w 8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4">
                    <a:moveTo>
                      <a:pt x="81" y="0"/>
                    </a:moveTo>
                    <a:lnTo>
                      <a:pt x="0" y="81"/>
                    </a:lnTo>
                    <a:lnTo>
                      <a:pt x="0" y="184"/>
                    </a:lnTo>
                    <a:lnTo>
                      <a:pt x="81" y="10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46" name="Freeform 24"/>
              <p:cNvSpPr/>
              <p:nvPr/>
            </p:nvSpPr>
            <p:spPr bwMode="auto">
              <a:xfrm>
                <a:off x="8737600" y="3313768"/>
                <a:ext cx="68576" cy="155777"/>
              </a:xfrm>
              <a:custGeom>
                <a:avLst/>
                <a:gdLst>
                  <a:gd name="T0" fmla="*/ 81 w 81"/>
                  <a:gd name="T1" fmla="*/ 0 h 184"/>
                  <a:gd name="T2" fmla="*/ 0 w 81"/>
                  <a:gd name="T3" fmla="*/ 81 h 184"/>
                  <a:gd name="T4" fmla="*/ 0 w 81"/>
                  <a:gd name="T5" fmla="*/ 184 h 184"/>
                  <a:gd name="T6" fmla="*/ 81 w 81"/>
                  <a:gd name="T7" fmla="*/ 103 h 184"/>
                  <a:gd name="T8" fmla="*/ 81 w 8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4">
                    <a:moveTo>
                      <a:pt x="81" y="0"/>
                    </a:moveTo>
                    <a:lnTo>
                      <a:pt x="0" y="81"/>
                    </a:lnTo>
                    <a:lnTo>
                      <a:pt x="0" y="184"/>
                    </a:lnTo>
                    <a:lnTo>
                      <a:pt x="81" y="10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47" name="Freeform 25"/>
              <p:cNvSpPr/>
              <p:nvPr/>
            </p:nvSpPr>
            <p:spPr bwMode="auto">
              <a:xfrm>
                <a:off x="8737600" y="3465311"/>
                <a:ext cx="68576" cy="155777"/>
              </a:xfrm>
              <a:custGeom>
                <a:avLst/>
                <a:gdLst>
                  <a:gd name="T0" fmla="*/ 81 w 81"/>
                  <a:gd name="T1" fmla="*/ 0 h 184"/>
                  <a:gd name="T2" fmla="*/ 0 w 81"/>
                  <a:gd name="T3" fmla="*/ 81 h 184"/>
                  <a:gd name="T4" fmla="*/ 0 w 81"/>
                  <a:gd name="T5" fmla="*/ 184 h 184"/>
                  <a:gd name="T6" fmla="*/ 81 w 81"/>
                  <a:gd name="T7" fmla="*/ 104 h 184"/>
                  <a:gd name="T8" fmla="*/ 81 w 8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4">
                    <a:moveTo>
                      <a:pt x="81" y="0"/>
                    </a:moveTo>
                    <a:lnTo>
                      <a:pt x="0" y="81"/>
                    </a:lnTo>
                    <a:lnTo>
                      <a:pt x="0" y="184"/>
                    </a:lnTo>
                    <a:lnTo>
                      <a:pt x="81" y="104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31030" y="145256"/>
              <a:ext cx="930520" cy="1182688"/>
              <a:chOff x="8737600" y="1981200"/>
              <a:chExt cx="1290237" cy="1639888"/>
            </a:xfrm>
            <a:gradFill>
              <a:gsLst>
                <a:gs pos="8000">
                  <a:srgbClr val="61FFFE"/>
                </a:gs>
                <a:gs pos="58000">
                  <a:srgbClr val="DD0BFD"/>
                </a:gs>
              </a:gsLst>
              <a:lin ang="2700000" scaled="1"/>
            </a:gradFill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9139741" y="1981200"/>
                <a:ext cx="422460" cy="685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9607071" y="1981200"/>
                <a:ext cx="71962" cy="685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26" name="Rectangle 9"/>
              <p:cNvSpPr>
                <a:spLocks noChangeArrowheads="1"/>
              </p:cNvSpPr>
              <p:nvPr/>
            </p:nvSpPr>
            <p:spPr bwMode="auto">
              <a:xfrm>
                <a:off x="9723903" y="1981200"/>
                <a:ext cx="71962" cy="685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27" name="Rectangle 10"/>
              <p:cNvSpPr>
                <a:spLocks noChangeArrowheads="1"/>
              </p:cNvSpPr>
              <p:nvPr/>
            </p:nvSpPr>
            <p:spPr bwMode="auto">
              <a:xfrm>
                <a:off x="9841582" y="1981200"/>
                <a:ext cx="71115" cy="685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28" name="Freeform 11"/>
              <p:cNvSpPr/>
              <p:nvPr/>
            </p:nvSpPr>
            <p:spPr bwMode="auto">
              <a:xfrm>
                <a:off x="9958415" y="1981200"/>
                <a:ext cx="69422" cy="68576"/>
              </a:xfrm>
              <a:custGeom>
                <a:avLst/>
                <a:gdLst>
                  <a:gd name="T0" fmla="*/ 82 w 82"/>
                  <a:gd name="T1" fmla="*/ 81 h 81"/>
                  <a:gd name="T2" fmla="*/ 0 w 82"/>
                  <a:gd name="T3" fmla="*/ 81 h 81"/>
                  <a:gd name="T4" fmla="*/ 0 w 82"/>
                  <a:gd name="T5" fmla="*/ 0 h 81"/>
                  <a:gd name="T6" fmla="*/ 1 w 82"/>
                  <a:gd name="T7" fmla="*/ 0 h 81"/>
                  <a:gd name="T8" fmla="*/ 82 w 82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1">
                    <a:moveTo>
                      <a:pt x="82" y="81"/>
                    </a:moveTo>
                    <a:lnTo>
                      <a:pt x="0" y="8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82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29" name="Freeform 19"/>
              <p:cNvSpPr/>
              <p:nvPr/>
            </p:nvSpPr>
            <p:spPr bwMode="auto">
              <a:xfrm>
                <a:off x="8737600" y="1981200"/>
                <a:ext cx="356424" cy="357270"/>
              </a:xfrm>
              <a:custGeom>
                <a:avLst/>
                <a:gdLst>
                  <a:gd name="T0" fmla="*/ 113 w 421"/>
                  <a:gd name="T1" fmla="*/ 422 h 422"/>
                  <a:gd name="T2" fmla="*/ 0 w 421"/>
                  <a:gd name="T3" fmla="*/ 422 h 422"/>
                  <a:gd name="T4" fmla="*/ 0 w 421"/>
                  <a:gd name="T5" fmla="*/ 421 h 422"/>
                  <a:gd name="T6" fmla="*/ 420 w 421"/>
                  <a:gd name="T7" fmla="*/ 0 h 422"/>
                  <a:gd name="T8" fmla="*/ 421 w 421"/>
                  <a:gd name="T9" fmla="*/ 0 h 422"/>
                  <a:gd name="T10" fmla="*/ 421 w 421"/>
                  <a:gd name="T11" fmla="*/ 113 h 422"/>
                  <a:gd name="T12" fmla="*/ 113 w 421"/>
                  <a:gd name="T13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422">
                    <a:moveTo>
                      <a:pt x="113" y="422"/>
                    </a:moveTo>
                    <a:lnTo>
                      <a:pt x="0" y="422"/>
                    </a:lnTo>
                    <a:lnTo>
                      <a:pt x="0" y="421"/>
                    </a:lnTo>
                    <a:lnTo>
                      <a:pt x="420" y="0"/>
                    </a:lnTo>
                    <a:lnTo>
                      <a:pt x="421" y="0"/>
                    </a:lnTo>
                    <a:lnTo>
                      <a:pt x="421" y="113"/>
                    </a:lnTo>
                    <a:lnTo>
                      <a:pt x="113" y="4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8737600" y="3162224"/>
                <a:ext cx="68576" cy="154930"/>
              </a:xfrm>
              <a:custGeom>
                <a:avLst/>
                <a:gdLst>
                  <a:gd name="T0" fmla="*/ 81 w 81"/>
                  <a:gd name="T1" fmla="*/ 0 h 183"/>
                  <a:gd name="T2" fmla="*/ 0 w 81"/>
                  <a:gd name="T3" fmla="*/ 80 h 183"/>
                  <a:gd name="T4" fmla="*/ 0 w 81"/>
                  <a:gd name="T5" fmla="*/ 183 h 183"/>
                  <a:gd name="T6" fmla="*/ 81 w 81"/>
                  <a:gd name="T7" fmla="*/ 103 h 183"/>
                  <a:gd name="T8" fmla="*/ 81 w 81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3">
                    <a:moveTo>
                      <a:pt x="81" y="0"/>
                    </a:moveTo>
                    <a:lnTo>
                      <a:pt x="0" y="80"/>
                    </a:lnTo>
                    <a:lnTo>
                      <a:pt x="0" y="183"/>
                    </a:lnTo>
                    <a:lnTo>
                      <a:pt x="81" y="10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8737600" y="2858290"/>
                <a:ext cx="68576" cy="155777"/>
              </a:xfrm>
              <a:custGeom>
                <a:avLst/>
                <a:gdLst>
                  <a:gd name="T0" fmla="*/ 81 w 81"/>
                  <a:gd name="T1" fmla="*/ 0 h 184"/>
                  <a:gd name="T2" fmla="*/ 0 w 81"/>
                  <a:gd name="T3" fmla="*/ 80 h 184"/>
                  <a:gd name="T4" fmla="*/ 0 w 81"/>
                  <a:gd name="T5" fmla="*/ 184 h 184"/>
                  <a:gd name="T6" fmla="*/ 81 w 81"/>
                  <a:gd name="T7" fmla="*/ 103 h 184"/>
                  <a:gd name="T8" fmla="*/ 81 w 8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4">
                    <a:moveTo>
                      <a:pt x="81" y="0"/>
                    </a:moveTo>
                    <a:lnTo>
                      <a:pt x="0" y="80"/>
                    </a:lnTo>
                    <a:lnTo>
                      <a:pt x="0" y="184"/>
                    </a:lnTo>
                    <a:lnTo>
                      <a:pt x="81" y="10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32" name="Freeform 22"/>
              <p:cNvSpPr/>
              <p:nvPr/>
            </p:nvSpPr>
            <p:spPr bwMode="auto">
              <a:xfrm>
                <a:off x="8737600" y="2384188"/>
                <a:ext cx="68576" cy="477489"/>
              </a:xfrm>
              <a:custGeom>
                <a:avLst/>
                <a:gdLst>
                  <a:gd name="T0" fmla="*/ 81 w 81"/>
                  <a:gd name="T1" fmla="*/ 0 h 564"/>
                  <a:gd name="T2" fmla="*/ 0 w 81"/>
                  <a:gd name="T3" fmla="*/ 0 h 564"/>
                  <a:gd name="T4" fmla="*/ 0 w 81"/>
                  <a:gd name="T5" fmla="*/ 564 h 564"/>
                  <a:gd name="T6" fmla="*/ 81 w 81"/>
                  <a:gd name="T7" fmla="*/ 483 h 564"/>
                  <a:gd name="T8" fmla="*/ 81 w 81"/>
                  <a:gd name="T9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64">
                    <a:moveTo>
                      <a:pt x="81" y="0"/>
                    </a:moveTo>
                    <a:lnTo>
                      <a:pt x="0" y="0"/>
                    </a:lnTo>
                    <a:lnTo>
                      <a:pt x="0" y="564"/>
                    </a:lnTo>
                    <a:lnTo>
                      <a:pt x="81" y="48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33" name="Freeform 23"/>
              <p:cNvSpPr/>
              <p:nvPr/>
            </p:nvSpPr>
            <p:spPr bwMode="auto">
              <a:xfrm>
                <a:off x="8737600" y="3009834"/>
                <a:ext cx="68576" cy="155777"/>
              </a:xfrm>
              <a:custGeom>
                <a:avLst/>
                <a:gdLst>
                  <a:gd name="T0" fmla="*/ 81 w 81"/>
                  <a:gd name="T1" fmla="*/ 0 h 184"/>
                  <a:gd name="T2" fmla="*/ 0 w 81"/>
                  <a:gd name="T3" fmla="*/ 81 h 184"/>
                  <a:gd name="T4" fmla="*/ 0 w 81"/>
                  <a:gd name="T5" fmla="*/ 184 h 184"/>
                  <a:gd name="T6" fmla="*/ 81 w 81"/>
                  <a:gd name="T7" fmla="*/ 103 h 184"/>
                  <a:gd name="T8" fmla="*/ 81 w 8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4">
                    <a:moveTo>
                      <a:pt x="81" y="0"/>
                    </a:moveTo>
                    <a:lnTo>
                      <a:pt x="0" y="81"/>
                    </a:lnTo>
                    <a:lnTo>
                      <a:pt x="0" y="184"/>
                    </a:lnTo>
                    <a:lnTo>
                      <a:pt x="81" y="10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8737600" y="3313768"/>
                <a:ext cx="68576" cy="155777"/>
              </a:xfrm>
              <a:custGeom>
                <a:avLst/>
                <a:gdLst>
                  <a:gd name="T0" fmla="*/ 81 w 81"/>
                  <a:gd name="T1" fmla="*/ 0 h 184"/>
                  <a:gd name="T2" fmla="*/ 0 w 81"/>
                  <a:gd name="T3" fmla="*/ 81 h 184"/>
                  <a:gd name="T4" fmla="*/ 0 w 81"/>
                  <a:gd name="T5" fmla="*/ 184 h 184"/>
                  <a:gd name="T6" fmla="*/ 81 w 81"/>
                  <a:gd name="T7" fmla="*/ 103 h 184"/>
                  <a:gd name="T8" fmla="*/ 81 w 8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4">
                    <a:moveTo>
                      <a:pt x="81" y="0"/>
                    </a:moveTo>
                    <a:lnTo>
                      <a:pt x="0" y="81"/>
                    </a:lnTo>
                    <a:lnTo>
                      <a:pt x="0" y="184"/>
                    </a:lnTo>
                    <a:lnTo>
                      <a:pt x="81" y="103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8737600" y="3465311"/>
                <a:ext cx="68576" cy="155777"/>
              </a:xfrm>
              <a:custGeom>
                <a:avLst/>
                <a:gdLst>
                  <a:gd name="T0" fmla="*/ 81 w 81"/>
                  <a:gd name="T1" fmla="*/ 0 h 184"/>
                  <a:gd name="T2" fmla="*/ 0 w 81"/>
                  <a:gd name="T3" fmla="*/ 81 h 184"/>
                  <a:gd name="T4" fmla="*/ 0 w 81"/>
                  <a:gd name="T5" fmla="*/ 184 h 184"/>
                  <a:gd name="T6" fmla="*/ 81 w 81"/>
                  <a:gd name="T7" fmla="*/ 104 h 184"/>
                  <a:gd name="T8" fmla="*/ 81 w 8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4">
                    <a:moveTo>
                      <a:pt x="81" y="0"/>
                    </a:moveTo>
                    <a:lnTo>
                      <a:pt x="0" y="81"/>
                    </a:lnTo>
                    <a:lnTo>
                      <a:pt x="0" y="184"/>
                    </a:lnTo>
                    <a:lnTo>
                      <a:pt x="81" y="104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gradFill>
                    <a:gsLst>
                      <a:gs pos="89000">
                        <a:srgbClr val="61FFFE"/>
                      </a:gs>
                      <a:gs pos="25000">
                        <a:srgbClr val="DD0BFD"/>
                      </a:gs>
                    </a:gsLst>
                    <a:lin ang="2700000" scaled="1"/>
                  </a:gradFill>
                  <a:ea typeface="Manrope SemiBold" charset="0"/>
                  <a:cs typeface="Hubot-Sans Black Italic" pitchFamily="50" charset="0"/>
                </a:endParaRPr>
              </a:p>
            </p:txBody>
          </p:sp>
        </p:grpSp>
        <p:sp>
          <p:nvSpPr>
            <p:cNvPr id="23" name="Freeform 41"/>
            <p:cNvSpPr/>
            <p:nvPr/>
          </p:nvSpPr>
          <p:spPr bwMode="auto">
            <a:xfrm rot="16200000">
              <a:off x="10388131" y="1679875"/>
              <a:ext cx="3253483" cy="133444"/>
            </a:xfrm>
            <a:custGeom>
              <a:avLst/>
              <a:gdLst>
                <a:gd name="T0" fmla="*/ 7680 w 7680"/>
                <a:gd name="T1" fmla="*/ 91 h 315"/>
                <a:gd name="T2" fmla="*/ 7458 w 7680"/>
                <a:gd name="T3" fmla="*/ 315 h 315"/>
                <a:gd name="T4" fmla="*/ 0 w 7680"/>
                <a:gd name="T5" fmla="*/ 315 h 315"/>
                <a:gd name="T6" fmla="*/ 222 w 7680"/>
                <a:gd name="T7" fmla="*/ 91 h 315"/>
                <a:gd name="T8" fmla="*/ 3176 w 7680"/>
                <a:gd name="T9" fmla="*/ 91 h 315"/>
                <a:gd name="T10" fmla="*/ 3266 w 7680"/>
                <a:gd name="T11" fmla="*/ 0 h 315"/>
                <a:gd name="T12" fmla="*/ 5765 w 7680"/>
                <a:gd name="T13" fmla="*/ 0 h 315"/>
                <a:gd name="T14" fmla="*/ 5855 w 7680"/>
                <a:gd name="T15" fmla="*/ 91 h 315"/>
                <a:gd name="T16" fmla="*/ 7680 w 7680"/>
                <a:gd name="T17" fmla="*/ 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80" h="315">
                  <a:moveTo>
                    <a:pt x="7680" y="91"/>
                  </a:moveTo>
                  <a:lnTo>
                    <a:pt x="7458" y="315"/>
                  </a:lnTo>
                  <a:lnTo>
                    <a:pt x="0" y="315"/>
                  </a:lnTo>
                  <a:lnTo>
                    <a:pt x="222" y="91"/>
                  </a:lnTo>
                  <a:lnTo>
                    <a:pt x="3176" y="91"/>
                  </a:lnTo>
                  <a:lnTo>
                    <a:pt x="3266" y="0"/>
                  </a:lnTo>
                  <a:lnTo>
                    <a:pt x="5765" y="0"/>
                  </a:lnTo>
                  <a:lnTo>
                    <a:pt x="5855" y="91"/>
                  </a:lnTo>
                  <a:lnTo>
                    <a:pt x="7680" y="91"/>
                  </a:lnTo>
                  <a:close/>
                </a:path>
              </a:pathLst>
            </a:custGeom>
            <a:gradFill flip="none" rotWithShape="1">
              <a:gsLst>
                <a:gs pos="95000">
                  <a:srgbClr val="61FFFE"/>
                </a:gs>
                <a:gs pos="19000">
                  <a:srgbClr val="DD0BFD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Manrope SemiBold" charset="0"/>
                <a:cs typeface="Hubot-Sans Black Italic" pitchFamily="50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pitchFamily="50" charset="0"/>
          <a:ea typeface="Hubot-Sans Black Italic" pitchFamily="50" charset="0"/>
          <a:cs typeface="Hubot-Sans Black Italic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Hubot-Sans Black Italic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Hubot-Sans Black Italic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Hubot-Sans Black Italic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Hubot-Sans Black Italic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Hubot-Sans Black Italic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2"/>
          <a:stretch>
            <a:fillRect/>
          </a:stretch>
        </p:blipFill>
        <p:spPr>
          <a:xfrm flipH="1">
            <a:off x="-7207" y="1"/>
            <a:ext cx="12189780" cy="685800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241300" y="145255"/>
            <a:ext cx="11751395" cy="6567489"/>
            <a:chOff x="241300" y="145255"/>
            <a:chExt cx="11751395" cy="6567489"/>
          </a:xfrm>
        </p:grpSpPr>
        <p:grpSp>
          <p:nvGrpSpPr>
            <p:cNvPr id="39" name="组合 38"/>
            <p:cNvGrpSpPr/>
            <p:nvPr/>
          </p:nvGrpSpPr>
          <p:grpSpPr>
            <a:xfrm>
              <a:off x="241300" y="145256"/>
              <a:ext cx="11709400" cy="6567488"/>
              <a:chOff x="241300" y="101600"/>
              <a:chExt cx="11709400" cy="6567488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 flipV="1">
                <a:off x="11020180" y="5486400"/>
                <a:ext cx="930520" cy="1182688"/>
                <a:chOff x="8737600" y="1981200"/>
                <a:chExt cx="1290237" cy="1639888"/>
              </a:xfrm>
              <a:gradFill>
                <a:gsLst>
                  <a:gs pos="8000">
                    <a:srgbClr val="61FFFE"/>
                  </a:gs>
                  <a:gs pos="58000">
                    <a:srgbClr val="DD0BFD"/>
                  </a:gs>
                </a:gsLst>
                <a:lin ang="2700000" scaled="1"/>
              </a:gradFill>
            </p:grpSpPr>
            <p:sp>
              <p:nvSpPr>
                <p:cNvPr id="14" name="Rectangle 7"/>
                <p:cNvSpPr>
                  <a:spLocks noChangeArrowheads="1"/>
                </p:cNvSpPr>
                <p:nvPr/>
              </p:nvSpPr>
              <p:spPr bwMode="auto">
                <a:xfrm>
                  <a:off x="9139741" y="1981200"/>
                  <a:ext cx="422460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5" name="Rectangle 8"/>
                <p:cNvSpPr>
                  <a:spLocks noChangeArrowheads="1"/>
                </p:cNvSpPr>
                <p:nvPr/>
              </p:nvSpPr>
              <p:spPr bwMode="auto">
                <a:xfrm>
                  <a:off x="9607071" y="1981200"/>
                  <a:ext cx="71962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6" name="Rectangle 9"/>
                <p:cNvSpPr>
                  <a:spLocks noChangeArrowheads="1"/>
                </p:cNvSpPr>
                <p:nvPr/>
              </p:nvSpPr>
              <p:spPr bwMode="auto">
                <a:xfrm>
                  <a:off x="9723903" y="1981200"/>
                  <a:ext cx="71962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7" name="Rectangle 10"/>
                <p:cNvSpPr>
                  <a:spLocks noChangeArrowheads="1"/>
                </p:cNvSpPr>
                <p:nvPr/>
              </p:nvSpPr>
              <p:spPr bwMode="auto">
                <a:xfrm>
                  <a:off x="9841582" y="1981200"/>
                  <a:ext cx="71115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9958415" y="1981200"/>
                  <a:ext cx="69422" cy="68576"/>
                </a:xfrm>
                <a:custGeom>
                  <a:avLst/>
                  <a:gdLst>
                    <a:gd name="T0" fmla="*/ 82 w 82"/>
                    <a:gd name="T1" fmla="*/ 81 h 81"/>
                    <a:gd name="T2" fmla="*/ 0 w 82"/>
                    <a:gd name="T3" fmla="*/ 81 h 81"/>
                    <a:gd name="T4" fmla="*/ 0 w 82"/>
                    <a:gd name="T5" fmla="*/ 0 h 81"/>
                    <a:gd name="T6" fmla="*/ 1 w 82"/>
                    <a:gd name="T7" fmla="*/ 0 h 81"/>
                    <a:gd name="T8" fmla="*/ 82 w 82"/>
                    <a:gd name="T9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81">
                      <a:moveTo>
                        <a:pt x="82" y="81"/>
                      </a:moveTo>
                      <a:lnTo>
                        <a:pt x="0" y="8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82" y="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8737600" y="1981200"/>
                  <a:ext cx="356424" cy="357270"/>
                </a:xfrm>
                <a:custGeom>
                  <a:avLst/>
                  <a:gdLst>
                    <a:gd name="T0" fmla="*/ 113 w 421"/>
                    <a:gd name="T1" fmla="*/ 422 h 422"/>
                    <a:gd name="T2" fmla="*/ 0 w 421"/>
                    <a:gd name="T3" fmla="*/ 422 h 422"/>
                    <a:gd name="T4" fmla="*/ 0 w 421"/>
                    <a:gd name="T5" fmla="*/ 421 h 422"/>
                    <a:gd name="T6" fmla="*/ 420 w 421"/>
                    <a:gd name="T7" fmla="*/ 0 h 422"/>
                    <a:gd name="T8" fmla="*/ 421 w 421"/>
                    <a:gd name="T9" fmla="*/ 0 h 422"/>
                    <a:gd name="T10" fmla="*/ 421 w 421"/>
                    <a:gd name="T11" fmla="*/ 113 h 422"/>
                    <a:gd name="T12" fmla="*/ 113 w 421"/>
                    <a:gd name="T13" fmla="*/ 422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1" h="422">
                      <a:moveTo>
                        <a:pt x="113" y="422"/>
                      </a:moveTo>
                      <a:lnTo>
                        <a:pt x="0" y="422"/>
                      </a:lnTo>
                      <a:lnTo>
                        <a:pt x="0" y="421"/>
                      </a:lnTo>
                      <a:lnTo>
                        <a:pt x="420" y="0"/>
                      </a:lnTo>
                      <a:lnTo>
                        <a:pt x="421" y="0"/>
                      </a:lnTo>
                      <a:lnTo>
                        <a:pt x="421" y="113"/>
                      </a:lnTo>
                      <a:lnTo>
                        <a:pt x="113" y="4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8737600" y="3162224"/>
                  <a:ext cx="68576" cy="154930"/>
                </a:xfrm>
                <a:custGeom>
                  <a:avLst/>
                  <a:gdLst>
                    <a:gd name="T0" fmla="*/ 81 w 81"/>
                    <a:gd name="T1" fmla="*/ 0 h 183"/>
                    <a:gd name="T2" fmla="*/ 0 w 81"/>
                    <a:gd name="T3" fmla="*/ 80 h 183"/>
                    <a:gd name="T4" fmla="*/ 0 w 81"/>
                    <a:gd name="T5" fmla="*/ 183 h 183"/>
                    <a:gd name="T6" fmla="*/ 81 w 81"/>
                    <a:gd name="T7" fmla="*/ 103 h 183"/>
                    <a:gd name="T8" fmla="*/ 81 w 81"/>
                    <a:gd name="T9" fmla="*/ 0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3">
                      <a:moveTo>
                        <a:pt x="81" y="0"/>
                      </a:moveTo>
                      <a:lnTo>
                        <a:pt x="0" y="80"/>
                      </a:lnTo>
                      <a:lnTo>
                        <a:pt x="0" y="183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8" name="Freeform 21"/>
                <p:cNvSpPr/>
                <p:nvPr/>
              </p:nvSpPr>
              <p:spPr bwMode="auto">
                <a:xfrm>
                  <a:off x="8737600" y="2858290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0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0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9" name="Freeform 22"/>
                <p:cNvSpPr/>
                <p:nvPr/>
              </p:nvSpPr>
              <p:spPr bwMode="auto">
                <a:xfrm>
                  <a:off x="8737600" y="2384188"/>
                  <a:ext cx="68576" cy="477489"/>
                </a:xfrm>
                <a:custGeom>
                  <a:avLst/>
                  <a:gdLst>
                    <a:gd name="T0" fmla="*/ 81 w 81"/>
                    <a:gd name="T1" fmla="*/ 0 h 564"/>
                    <a:gd name="T2" fmla="*/ 0 w 81"/>
                    <a:gd name="T3" fmla="*/ 0 h 564"/>
                    <a:gd name="T4" fmla="*/ 0 w 81"/>
                    <a:gd name="T5" fmla="*/ 564 h 564"/>
                    <a:gd name="T6" fmla="*/ 81 w 81"/>
                    <a:gd name="T7" fmla="*/ 483 h 564"/>
                    <a:gd name="T8" fmla="*/ 81 w 81"/>
                    <a:gd name="T9" fmla="*/ 0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564">
                      <a:moveTo>
                        <a:pt x="81" y="0"/>
                      </a:moveTo>
                      <a:lnTo>
                        <a:pt x="0" y="0"/>
                      </a:lnTo>
                      <a:lnTo>
                        <a:pt x="0" y="564"/>
                      </a:lnTo>
                      <a:lnTo>
                        <a:pt x="81" y="48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0" name="Freeform 23"/>
                <p:cNvSpPr/>
                <p:nvPr/>
              </p:nvSpPr>
              <p:spPr bwMode="auto">
                <a:xfrm>
                  <a:off x="8737600" y="3009834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1" name="Freeform 24"/>
                <p:cNvSpPr/>
                <p:nvPr/>
              </p:nvSpPr>
              <p:spPr bwMode="auto">
                <a:xfrm>
                  <a:off x="8737600" y="3313768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2" name="Freeform 25"/>
                <p:cNvSpPr/>
                <p:nvPr/>
              </p:nvSpPr>
              <p:spPr bwMode="auto">
                <a:xfrm>
                  <a:off x="8737600" y="3465311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4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4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241300" y="101600"/>
                <a:ext cx="930520" cy="6567488"/>
                <a:chOff x="241300" y="101600"/>
                <a:chExt cx="930520" cy="6567488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 flipV="1">
                  <a:off x="241300" y="5486400"/>
                  <a:ext cx="930520" cy="1182688"/>
                  <a:chOff x="8737600" y="1981200"/>
                  <a:chExt cx="1290237" cy="1639888"/>
                </a:xfrm>
                <a:gradFill>
                  <a:gsLst>
                    <a:gs pos="8000">
                      <a:srgbClr val="61FFFE"/>
                    </a:gs>
                    <a:gs pos="58000">
                      <a:srgbClr val="DD0BFD"/>
                    </a:gs>
                  </a:gsLst>
                  <a:lin ang="2700000" scaled="1"/>
                </a:gradFill>
              </p:grpSpPr>
              <p:sp>
                <p:nvSpPr>
                  <p:cNvPr id="4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139741" y="1981200"/>
                    <a:ext cx="422460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9607071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9723903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2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9841582" y="1981200"/>
                    <a:ext cx="71115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3" name="Freeform 11"/>
                  <p:cNvSpPr/>
                  <p:nvPr/>
                </p:nvSpPr>
                <p:spPr bwMode="auto">
                  <a:xfrm>
                    <a:off x="9958415" y="1981200"/>
                    <a:ext cx="69422" cy="68576"/>
                  </a:xfrm>
                  <a:custGeom>
                    <a:avLst/>
                    <a:gdLst>
                      <a:gd name="T0" fmla="*/ 82 w 82"/>
                      <a:gd name="T1" fmla="*/ 81 h 81"/>
                      <a:gd name="T2" fmla="*/ 0 w 82"/>
                      <a:gd name="T3" fmla="*/ 81 h 81"/>
                      <a:gd name="T4" fmla="*/ 0 w 82"/>
                      <a:gd name="T5" fmla="*/ 0 h 81"/>
                      <a:gd name="T6" fmla="*/ 1 w 82"/>
                      <a:gd name="T7" fmla="*/ 0 h 81"/>
                      <a:gd name="T8" fmla="*/ 82 w 82"/>
                      <a:gd name="T9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" h="81">
                        <a:moveTo>
                          <a:pt x="82" y="81"/>
                        </a:moveTo>
                        <a:lnTo>
                          <a:pt x="0" y="8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82" y="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4" name="Freeform 19"/>
                  <p:cNvSpPr/>
                  <p:nvPr/>
                </p:nvSpPr>
                <p:spPr bwMode="auto">
                  <a:xfrm>
                    <a:off x="8737600" y="1981200"/>
                    <a:ext cx="356424" cy="357270"/>
                  </a:xfrm>
                  <a:custGeom>
                    <a:avLst/>
                    <a:gdLst>
                      <a:gd name="T0" fmla="*/ 113 w 421"/>
                      <a:gd name="T1" fmla="*/ 422 h 422"/>
                      <a:gd name="T2" fmla="*/ 0 w 421"/>
                      <a:gd name="T3" fmla="*/ 422 h 422"/>
                      <a:gd name="T4" fmla="*/ 0 w 421"/>
                      <a:gd name="T5" fmla="*/ 421 h 422"/>
                      <a:gd name="T6" fmla="*/ 420 w 421"/>
                      <a:gd name="T7" fmla="*/ 0 h 422"/>
                      <a:gd name="T8" fmla="*/ 421 w 421"/>
                      <a:gd name="T9" fmla="*/ 0 h 422"/>
                      <a:gd name="T10" fmla="*/ 421 w 421"/>
                      <a:gd name="T11" fmla="*/ 113 h 422"/>
                      <a:gd name="T12" fmla="*/ 113 w 421"/>
                      <a:gd name="T13" fmla="*/ 422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1" h="422">
                        <a:moveTo>
                          <a:pt x="113" y="422"/>
                        </a:moveTo>
                        <a:lnTo>
                          <a:pt x="0" y="422"/>
                        </a:lnTo>
                        <a:lnTo>
                          <a:pt x="0" y="421"/>
                        </a:lnTo>
                        <a:lnTo>
                          <a:pt x="420" y="0"/>
                        </a:lnTo>
                        <a:lnTo>
                          <a:pt x="421" y="0"/>
                        </a:lnTo>
                        <a:lnTo>
                          <a:pt x="421" y="113"/>
                        </a:lnTo>
                        <a:lnTo>
                          <a:pt x="113" y="4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5" name="Freeform 20"/>
                  <p:cNvSpPr/>
                  <p:nvPr/>
                </p:nvSpPr>
                <p:spPr bwMode="auto">
                  <a:xfrm>
                    <a:off x="8737600" y="3162224"/>
                    <a:ext cx="68576" cy="154930"/>
                  </a:xfrm>
                  <a:custGeom>
                    <a:avLst/>
                    <a:gdLst>
                      <a:gd name="T0" fmla="*/ 81 w 81"/>
                      <a:gd name="T1" fmla="*/ 0 h 183"/>
                      <a:gd name="T2" fmla="*/ 0 w 81"/>
                      <a:gd name="T3" fmla="*/ 80 h 183"/>
                      <a:gd name="T4" fmla="*/ 0 w 81"/>
                      <a:gd name="T5" fmla="*/ 183 h 183"/>
                      <a:gd name="T6" fmla="*/ 81 w 81"/>
                      <a:gd name="T7" fmla="*/ 103 h 183"/>
                      <a:gd name="T8" fmla="*/ 81 w 81"/>
                      <a:gd name="T9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3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3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6" name="Freeform 21"/>
                  <p:cNvSpPr/>
                  <p:nvPr/>
                </p:nvSpPr>
                <p:spPr bwMode="auto">
                  <a:xfrm>
                    <a:off x="8737600" y="2858290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0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7" name="Freeform 22"/>
                  <p:cNvSpPr/>
                  <p:nvPr/>
                </p:nvSpPr>
                <p:spPr bwMode="auto">
                  <a:xfrm>
                    <a:off x="8737600" y="2384188"/>
                    <a:ext cx="68576" cy="477489"/>
                  </a:xfrm>
                  <a:custGeom>
                    <a:avLst/>
                    <a:gdLst>
                      <a:gd name="T0" fmla="*/ 81 w 81"/>
                      <a:gd name="T1" fmla="*/ 0 h 564"/>
                      <a:gd name="T2" fmla="*/ 0 w 81"/>
                      <a:gd name="T3" fmla="*/ 0 h 564"/>
                      <a:gd name="T4" fmla="*/ 0 w 81"/>
                      <a:gd name="T5" fmla="*/ 564 h 564"/>
                      <a:gd name="T6" fmla="*/ 81 w 81"/>
                      <a:gd name="T7" fmla="*/ 483 h 564"/>
                      <a:gd name="T8" fmla="*/ 81 w 81"/>
                      <a:gd name="T9" fmla="*/ 0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564">
                        <a:moveTo>
                          <a:pt x="81" y="0"/>
                        </a:moveTo>
                        <a:lnTo>
                          <a:pt x="0" y="0"/>
                        </a:lnTo>
                        <a:lnTo>
                          <a:pt x="0" y="564"/>
                        </a:lnTo>
                        <a:lnTo>
                          <a:pt x="81" y="48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8" name="Freeform 23"/>
                  <p:cNvSpPr/>
                  <p:nvPr/>
                </p:nvSpPr>
                <p:spPr bwMode="auto">
                  <a:xfrm>
                    <a:off x="8737600" y="3009834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9" name="Freeform 24"/>
                  <p:cNvSpPr/>
                  <p:nvPr/>
                </p:nvSpPr>
                <p:spPr bwMode="auto">
                  <a:xfrm>
                    <a:off x="8737600" y="3313768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0" name="Freeform 25"/>
                  <p:cNvSpPr/>
                  <p:nvPr/>
                </p:nvSpPr>
                <p:spPr bwMode="auto">
                  <a:xfrm>
                    <a:off x="8737600" y="3465311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4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4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</p:grpSp>
            <p:grpSp>
              <p:nvGrpSpPr>
                <p:cNvPr id="61" name="组合 60"/>
                <p:cNvGrpSpPr/>
                <p:nvPr/>
              </p:nvGrpSpPr>
              <p:grpSpPr>
                <a:xfrm>
                  <a:off x="241300" y="101600"/>
                  <a:ext cx="930520" cy="1182688"/>
                  <a:chOff x="8737600" y="1981200"/>
                  <a:chExt cx="1290237" cy="1639888"/>
                </a:xfrm>
                <a:gradFill>
                  <a:gsLst>
                    <a:gs pos="8000">
                      <a:srgbClr val="61FFFE"/>
                    </a:gs>
                    <a:gs pos="58000">
                      <a:srgbClr val="DD0BFD"/>
                    </a:gs>
                  </a:gsLst>
                  <a:lin ang="2700000" scaled="1"/>
                </a:gradFill>
              </p:grpSpPr>
              <p:sp>
                <p:nvSpPr>
                  <p:cNvPr id="62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139741" y="1981200"/>
                    <a:ext cx="422460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3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9607071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4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9723903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9841582" y="1981200"/>
                    <a:ext cx="71115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6" name="Freeform 11"/>
                  <p:cNvSpPr/>
                  <p:nvPr/>
                </p:nvSpPr>
                <p:spPr bwMode="auto">
                  <a:xfrm>
                    <a:off x="9958415" y="1981200"/>
                    <a:ext cx="69422" cy="68576"/>
                  </a:xfrm>
                  <a:custGeom>
                    <a:avLst/>
                    <a:gdLst>
                      <a:gd name="T0" fmla="*/ 82 w 82"/>
                      <a:gd name="T1" fmla="*/ 81 h 81"/>
                      <a:gd name="T2" fmla="*/ 0 w 82"/>
                      <a:gd name="T3" fmla="*/ 81 h 81"/>
                      <a:gd name="T4" fmla="*/ 0 w 82"/>
                      <a:gd name="T5" fmla="*/ 0 h 81"/>
                      <a:gd name="T6" fmla="*/ 1 w 82"/>
                      <a:gd name="T7" fmla="*/ 0 h 81"/>
                      <a:gd name="T8" fmla="*/ 82 w 82"/>
                      <a:gd name="T9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" h="81">
                        <a:moveTo>
                          <a:pt x="82" y="81"/>
                        </a:moveTo>
                        <a:lnTo>
                          <a:pt x="0" y="8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82" y="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7" name="Freeform 19"/>
                  <p:cNvSpPr/>
                  <p:nvPr/>
                </p:nvSpPr>
                <p:spPr bwMode="auto">
                  <a:xfrm>
                    <a:off x="8737600" y="1981200"/>
                    <a:ext cx="356424" cy="357270"/>
                  </a:xfrm>
                  <a:custGeom>
                    <a:avLst/>
                    <a:gdLst>
                      <a:gd name="T0" fmla="*/ 113 w 421"/>
                      <a:gd name="T1" fmla="*/ 422 h 422"/>
                      <a:gd name="T2" fmla="*/ 0 w 421"/>
                      <a:gd name="T3" fmla="*/ 422 h 422"/>
                      <a:gd name="T4" fmla="*/ 0 w 421"/>
                      <a:gd name="T5" fmla="*/ 421 h 422"/>
                      <a:gd name="T6" fmla="*/ 420 w 421"/>
                      <a:gd name="T7" fmla="*/ 0 h 422"/>
                      <a:gd name="T8" fmla="*/ 421 w 421"/>
                      <a:gd name="T9" fmla="*/ 0 h 422"/>
                      <a:gd name="T10" fmla="*/ 421 w 421"/>
                      <a:gd name="T11" fmla="*/ 113 h 422"/>
                      <a:gd name="T12" fmla="*/ 113 w 421"/>
                      <a:gd name="T13" fmla="*/ 422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1" h="422">
                        <a:moveTo>
                          <a:pt x="113" y="422"/>
                        </a:moveTo>
                        <a:lnTo>
                          <a:pt x="0" y="422"/>
                        </a:lnTo>
                        <a:lnTo>
                          <a:pt x="0" y="421"/>
                        </a:lnTo>
                        <a:lnTo>
                          <a:pt x="420" y="0"/>
                        </a:lnTo>
                        <a:lnTo>
                          <a:pt x="421" y="0"/>
                        </a:lnTo>
                        <a:lnTo>
                          <a:pt x="421" y="113"/>
                        </a:lnTo>
                        <a:lnTo>
                          <a:pt x="113" y="4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8" name="Freeform 20"/>
                  <p:cNvSpPr/>
                  <p:nvPr/>
                </p:nvSpPr>
                <p:spPr bwMode="auto">
                  <a:xfrm>
                    <a:off x="8737600" y="3162224"/>
                    <a:ext cx="68576" cy="154930"/>
                  </a:xfrm>
                  <a:custGeom>
                    <a:avLst/>
                    <a:gdLst>
                      <a:gd name="T0" fmla="*/ 81 w 81"/>
                      <a:gd name="T1" fmla="*/ 0 h 183"/>
                      <a:gd name="T2" fmla="*/ 0 w 81"/>
                      <a:gd name="T3" fmla="*/ 80 h 183"/>
                      <a:gd name="T4" fmla="*/ 0 w 81"/>
                      <a:gd name="T5" fmla="*/ 183 h 183"/>
                      <a:gd name="T6" fmla="*/ 81 w 81"/>
                      <a:gd name="T7" fmla="*/ 103 h 183"/>
                      <a:gd name="T8" fmla="*/ 81 w 81"/>
                      <a:gd name="T9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3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3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9" name="Freeform 21"/>
                  <p:cNvSpPr/>
                  <p:nvPr/>
                </p:nvSpPr>
                <p:spPr bwMode="auto">
                  <a:xfrm>
                    <a:off x="8737600" y="2858290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0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0" name="Freeform 22"/>
                  <p:cNvSpPr/>
                  <p:nvPr/>
                </p:nvSpPr>
                <p:spPr bwMode="auto">
                  <a:xfrm>
                    <a:off x="8737600" y="2384188"/>
                    <a:ext cx="68576" cy="477489"/>
                  </a:xfrm>
                  <a:custGeom>
                    <a:avLst/>
                    <a:gdLst>
                      <a:gd name="T0" fmla="*/ 81 w 81"/>
                      <a:gd name="T1" fmla="*/ 0 h 564"/>
                      <a:gd name="T2" fmla="*/ 0 w 81"/>
                      <a:gd name="T3" fmla="*/ 0 h 564"/>
                      <a:gd name="T4" fmla="*/ 0 w 81"/>
                      <a:gd name="T5" fmla="*/ 564 h 564"/>
                      <a:gd name="T6" fmla="*/ 81 w 81"/>
                      <a:gd name="T7" fmla="*/ 483 h 564"/>
                      <a:gd name="T8" fmla="*/ 81 w 81"/>
                      <a:gd name="T9" fmla="*/ 0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564">
                        <a:moveTo>
                          <a:pt x="81" y="0"/>
                        </a:moveTo>
                        <a:lnTo>
                          <a:pt x="0" y="0"/>
                        </a:lnTo>
                        <a:lnTo>
                          <a:pt x="0" y="564"/>
                        </a:lnTo>
                        <a:lnTo>
                          <a:pt x="81" y="48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1" name="Freeform 23"/>
                  <p:cNvSpPr/>
                  <p:nvPr/>
                </p:nvSpPr>
                <p:spPr bwMode="auto">
                  <a:xfrm>
                    <a:off x="8737600" y="3009834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2" name="Freeform 24"/>
                  <p:cNvSpPr/>
                  <p:nvPr/>
                </p:nvSpPr>
                <p:spPr bwMode="auto">
                  <a:xfrm>
                    <a:off x="8737600" y="3313768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3" name="Freeform 25"/>
                  <p:cNvSpPr/>
                  <p:nvPr/>
                </p:nvSpPr>
                <p:spPr bwMode="auto">
                  <a:xfrm>
                    <a:off x="8737600" y="3465311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4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4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</p:grpSp>
          </p:grpSp>
        </p:grpSp>
        <p:sp>
          <p:nvSpPr>
            <p:cNvPr id="81" name="Freeform 41"/>
            <p:cNvSpPr/>
            <p:nvPr/>
          </p:nvSpPr>
          <p:spPr bwMode="auto">
            <a:xfrm rot="16200000">
              <a:off x="10299231" y="1705275"/>
              <a:ext cx="3253483" cy="133444"/>
            </a:xfrm>
            <a:custGeom>
              <a:avLst/>
              <a:gdLst>
                <a:gd name="T0" fmla="*/ 7680 w 7680"/>
                <a:gd name="T1" fmla="*/ 91 h 315"/>
                <a:gd name="T2" fmla="*/ 7458 w 7680"/>
                <a:gd name="T3" fmla="*/ 315 h 315"/>
                <a:gd name="T4" fmla="*/ 0 w 7680"/>
                <a:gd name="T5" fmla="*/ 315 h 315"/>
                <a:gd name="T6" fmla="*/ 222 w 7680"/>
                <a:gd name="T7" fmla="*/ 91 h 315"/>
                <a:gd name="T8" fmla="*/ 3176 w 7680"/>
                <a:gd name="T9" fmla="*/ 91 h 315"/>
                <a:gd name="T10" fmla="*/ 3266 w 7680"/>
                <a:gd name="T11" fmla="*/ 0 h 315"/>
                <a:gd name="T12" fmla="*/ 5765 w 7680"/>
                <a:gd name="T13" fmla="*/ 0 h 315"/>
                <a:gd name="T14" fmla="*/ 5855 w 7680"/>
                <a:gd name="T15" fmla="*/ 91 h 315"/>
                <a:gd name="T16" fmla="*/ 7680 w 7680"/>
                <a:gd name="T17" fmla="*/ 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80" h="315">
                  <a:moveTo>
                    <a:pt x="7680" y="91"/>
                  </a:moveTo>
                  <a:lnTo>
                    <a:pt x="7458" y="315"/>
                  </a:lnTo>
                  <a:lnTo>
                    <a:pt x="0" y="315"/>
                  </a:lnTo>
                  <a:lnTo>
                    <a:pt x="222" y="91"/>
                  </a:lnTo>
                  <a:lnTo>
                    <a:pt x="3176" y="91"/>
                  </a:lnTo>
                  <a:lnTo>
                    <a:pt x="3266" y="0"/>
                  </a:lnTo>
                  <a:lnTo>
                    <a:pt x="5765" y="0"/>
                  </a:lnTo>
                  <a:lnTo>
                    <a:pt x="5855" y="91"/>
                  </a:lnTo>
                  <a:lnTo>
                    <a:pt x="7680" y="91"/>
                  </a:lnTo>
                  <a:close/>
                </a:path>
              </a:pathLst>
            </a:custGeom>
            <a:gradFill flip="none" rotWithShape="1">
              <a:gsLst>
                <a:gs pos="95000">
                  <a:srgbClr val="61FFFE"/>
                </a:gs>
                <a:gs pos="19000">
                  <a:srgbClr val="DD0BFD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5141156" y="418664"/>
            <a:ext cx="6330426" cy="18764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58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E-</a:t>
            </a:r>
            <a:r>
              <a:rPr lang="en-IN" altLang="zh-CN" sz="58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C</a:t>
            </a:r>
            <a:r>
              <a:rPr lang="zh-CN" altLang="en-US" sz="58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ommerce Marketing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8275855" y="2176152"/>
            <a:ext cx="3071812" cy="81195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96" name="Freeform 45"/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97" name="Freeform 46"/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98" name="Freeform 47"/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99" name="Freeform 48"/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00" name="Freeform 49"/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6159451" y="2260259"/>
            <a:ext cx="5219639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14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A picture is worth a thousand words</a:t>
            </a:r>
          </a:p>
        </p:txBody>
      </p:sp>
      <p:cxnSp>
        <p:nvCxnSpPr>
          <p:cNvPr id="90" name="直接连接符 89"/>
          <p:cNvCxnSpPr/>
          <p:nvPr/>
        </p:nvCxnSpPr>
        <p:spPr>
          <a:xfrm>
            <a:off x="4911969" y="257908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74"/>
          <p:cNvSpPr/>
          <p:nvPr/>
        </p:nvSpPr>
        <p:spPr>
          <a:xfrm>
            <a:off x="113072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cxnSp>
        <p:nvCxnSpPr>
          <p:cNvPr id="5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3"/>
          <p:cNvSpPr>
            <a:spLocks noChangeAspect="1" noChangeArrowheads="1" noTextEdit="1"/>
          </p:cNvSpPr>
          <p:nvPr/>
        </p:nvSpPr>
        <p:spPr bwMode="auto">
          <a:xfrm>
            <a:off x="1113632" y="2480231"/>
            <a:ext cx="9710737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5" name="Freeform 5"/>
          <p:cNvSpPr/>
          <p:nvPr/>
        </p:nvSpPr>
        <p:spPr bwMode="auto">
          <a:xfrm>
            <a:off x="9064625" y="382905"/>
            <a:ext cx="2682240" cy="1971675"/>
          </a:xfrm>
          <a:custGeom>
            <a:avLst/>
            <a:gdLst>
              <a:gd name="T0" fmla="*/ 476 w 2207"/>
              <a:gd name="T1" fmla="*/ 0 h 1539"/>
              <a:gd name="T2" fmla="*/ 2207 w 2207"/>
              <a:gd name="T3" fmla="*/ 0 h 1539"/>
              <a:gd name="T4" fmla="*/ 1732 w 2207"/>
              <a:gd name="T5" fmla="*/ 1539 h 1539"/>
              <a:gd name="T6" fmla="*/ 0 w 2207"/>
              <a:gd name="T7" fmla="*/ 1539 h 1539"/>
              <a:gd name="T8" fmla="*/ 476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6" y="0"/>
                </a:moveTo>
                <a:lnTo>
                  <a:pt x="2207" y="0"/>
                </a:lnTo>
                <a:lnTo>
                  <a:pt x="1732" y="1539"/>
                </a:lnTo>
                <a:lnTo>
                  <a:pt x="0" y="1539"/>
                </a:lnTo>
                <a:lnTo>
                  <a:pt x="476" y="0"/>
                </a:lnTo>
                <a:close/>
              </a:path>
            </a:pathLst>
          </a:custGeom>
          <a:blipFill>
            <a:blip r:embed="rId3"/>
            <a:srcRect/>
            <a:stretch>
              <a:fillRect l="-11083" r="-110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6" name="Freeform 6"/>
          <p:cNvSpPr/>
          <p:nvPr/>
        </p:nvSpPr>
        <p:spPr bwMode="auto">
          <a:xfrm>
            <a:off x="8460740" y="248475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4"/>
            <a:srcRect/>
            <a:stretch>
              <a:fillRect l="-12044" r="-1195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7" name="Freeform 7"/>
          <p:cNvSpPr/>
          <p:nvPr/>
        </p:nvSpPr>
        <p:spPr bwMode="auto">
          <a:xfrm>
            <a:off x="7873365" y="458660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5"/>
            <a:srcRect/>
            <a:stretch>
              <a:fillRect l="-47021" r="-4668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5239629" y="254098"/>
            <a:ext cx="5217160" cy="381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-11388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sp>
        <p:nvSpPr>
          <p:cNvPr id="6" name="矩形 76">
            <a:extLst>
              <a:ext uri="{FF2B5EF4-FFF2-40B4-BE49-F238E27FC236}">
                <a16:creationId xmlns:a16="http://schemas.microsoft.com/office/drawing/2014/main" id="{D34C150F-E852-6F23-2F19-A2B752EBA2B2}"/>
              </a:ext>
            </a:extLst>
          </p:cNvPr>
          <p:cNvSpPr/>
          <p:nvPr/>
        </p:nvSpPr>
        <p:spPr>
          <a:xfrm>
            <a:off x="362274" y="211467"/>
            <a:ext cx="4527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Recommendations</a:t>
            </a:r>
          </a:p>
        </p:txBody>
      </p:sp>
      <p:grpSp>
        <p:nvGrpSpPr>
          <p:cNvPr id="8" name="组合 78">
            <a:extLst>
              <a:ext uri="{FF2B5EF4-FFF2-40B4-BE49-F238E27FC236}">
                <a16:creationId xmlns:a16="http://schemas.microsoft.com/office/drawing/2014/main" id="{31DF5BD3-8AA1-32D4-FD90-D48DE25ABA9A}"/>
              </a:ext>
            </a:extLst>
          </p:cNvPr>
          <p:cNvGrpSpPr/>
          <p:nvPr/>
        </p:nvGrpSpPr>
        <p:grpSpPr>
          <a:xfrm>
            <a:off x="338025" y="583772"/>
            <a:ext cx="2890950" cy="153456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2D4AE088-6405-7DBA-4EF2-DBF6573BF7D9}"/>
                </a:ext>
              </a:extLst>
            </p:cNvPr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E18A660-A8D6-C554-4F45-1FF5A041D42F}"/>
                </a:ext>
              </a:extLst>
            </p:cNvPr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A7FA345F-B249-AE8C-F7FE-8A199CCCF8BA}"/>
                </a:ext>
              </a:extLst>
            </p:cNvPr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895403DD-B950-2627-CC25-AD9B1FF4ED04}"/>
                </a:ext>
              </a:extLst>
            </p:cNvPr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B3D4CAFE-748E-C80D-5157-B0510A0B4107}"/>
                </a:ext>
              </a:extLst>
            </p:cNvPr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C64862-F836-4293-5FC2-207510F8976F}"/>
              </a:ext>
            </a:extLst>
          </p:cNvPr>
          <p:cNvSpPr txBox="1"/>
          <p:nvPr/>
        </p:nvSpPr>
        <p:spPr>
          <a:xfrm>
            <a:off x="445135" y="737228"/>
            <a:ext cx="11247317" cy="53585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250000"/>
              </a:lnSpc>
              <a:buFont typeface="Wingdings" panose="05000000000000000000" pitchFamily="2" charset="2"/>
              <a:buChar char="q"/>
              <a:defRPr sz="200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defRPr>
            </a:lvl1pPr>
          </a:lstStyle>
          <a:p>
            <a:r>
              <a:rPr lang="en-IN" dirty="0"/>
              <a:t>Regularly monitor and analyse customer reviews to gain insights in product quality and identify areas for improvement.</a:t>
            </a:r>
          </a:p>
          <a:p>
            <a:r>
              <a:rPr lang="en-IN" dirty="0"/>
              <a:t>Identify patterns in customer reviews. This will provide a data-driven approach to enhance customer experience.</a:t>
            </a:r>
          </a:p>
          <a:p>
            <a:r>
              <a:rPr lang="en-IN" dirty="0"/>
              <a:t>Investigate delivery delays and undelivered orders.</a:t>
            </a:r>
          </a:p>
          <a:p>
            <a:r>
              <a:rPr lang="en-IN" dirty="0"/>
              <a:t>Analyse geographic locations could bring insights about certain challenges with demographics, accessibility, and possible route optimization. </a:t>
            </a:r>
          </a:p>
        </p:txBody>
      </p:sp>
    </p:spTree>
    <p:extLst>
      <p:ext uri="{BB962C8B-B14F-4D97-AF65-F5344CB8AC3E}">
        <p14:creationId xmlns:p14="http://schemas.microsoft.com/office/powerpoint/2010/main" val="378111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2"/>
          <a:stretch>
            <a:fillRect/>
          </a:stretch>
        </p:blipFill>
        <p:spPr>
          <a:xfrm flipH="1">
            <a:off x="2220" y="1"/>
            <a:ext cx="12189780" cy="685800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241300" y="145255"/>
            <a:ext cx="11751395" cy="6567489"/>
            <a:chOff x="241300" y="145255"/>
            <a:chExt cx="11751395" cy="6567489"/>
          </a:xfrm>
        </p:grpSpPr>
        <p:grpSp>
          <p:nvGrpSpPr>
            <p:cNvPr id="39" name="组合 38"/>
            <p:cNvGrpSpPr/>
            <p:nvPr/>
          </p:nvGrpSpPr>
          <p:grpSpPr>
            <a:xfrm>
              <a:off x="241300" y="145256"/>
              <a:ext cx="11709400" cy="6567488"/>
              <a:chOff x="241300" y="101600"/>
              <a:chExt cx="11709400" cy="6567488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 flipV="1">
                <a:off x="11020180" y="5486400"/>
                <a:ext cx="930520" cy="1182688"/>
                <a:chOff x="8737600" y="1981200"/>
                <a:chExt cx="1290237" cy="1639888"/>
              </a:xfrm>
              <a:gradFill>
                <a:gsLst>
                  <a:gs pos="8000">
                    <a:srgbClr val="61FFFE"/>
                  </a:gs>
                  <a:gs pos="58000">
                    <a:srgbClr val="DD0BFD"/>
                  </a:gs>
                </a:gsLst>
                <a:lin ang="2700000" scaled="1"/>
              </a:gradFill>
            </p:grpSpPr>
            <p:sp>
              <p:nvSpPr>
                <p:cNvPr id="14" name="Rectangle 7"/>
                <p:cNvSpPr>
                  <a:spLocks noChangeArrowheads="1"/>
                </p:cNvSpPr>
                <p:nvPr/>
              </p:nvSpPr>
              <p:spPr bwMode="auto">
                <a:xfrm>
                  <a:off x="9139741" y="1981200"/>
                  <a:ext cx="422460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5" name="Rectangle 8"/>
                <p:cNvSpPr>
                  <a:spLocks noChangeArrowheads="1"/>
                </p:cNvSpPr>
                <p:nvPr/>
              </p:nvSpPr>
              <p:spPr bwMode="auto">
                <a:xfrm>
                  <a:off x="9607071" y="1981200"/>
                  <a:ext cx="71962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6" name="Rectangle 9"/>
                <p:cNvSpPr>
                  <a:spLocks noChangeArrowheads="1"/>
                </p:cNvSpPr>
                <p:nvPr/>
              </p:nvSpPr>
              <p:spPr bwMode="auto">
                <a:xfrm>
                  <a:off x="9723903" y="1981200"/>
                  <a:ext cx="71962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7" name="Rectangle 10"/>
                <p:cNvSpPr>
                  <a:spLocks noChangeArrowheads="1"/>
                </p:cNvSpPr>
                <p:nvPr/>
              </p:nvSpPr>
              <p:spPr bwMode="auto">
                <a:xfrm>
                  <a:off x="9841582" y="1981200"/>
                  <a:ext cx="71115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9958415" y="1981200"/>
                  <a:ext cx="69422" cy="68576"/>
                </a:xfrm>
                <a:custGeom>
                  <a:avLst/>
                  <a:gdLst>
                    <a:gd name="T0" fmla="*/ 82 w 82"/>
                    <a:gd name="T1" fmla="*/ 81 h 81"/>
                    <a:gd name="T2" fmla="*/ 0 w 82"/>
                    <a:gd name="T3" fmla="*/ 81 h 81"/>
                    <a:gd name="T4" fmla="*/ 0 w 82"/>
                    <a:gd name="T5" fmla="*/ 0 h 81"/>
                    <a:gd name="T6" fmla="*/ 1 w 82"/>
                    <a:gd name="T7" fmla="*/ 0 h 81"/>
                    <a:gd name="T8" fmla="*/ 82 w 82"/>
                    <a:gd name="T9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81">
                      <a:moveTo>
                        <a:pt x="82" y="81"/>
                      </a:moveTo>
                      <a:lnTo>
                        <a:pt x="0" y="8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82" y="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8737600" y="1981200"/>
                  <a:ext cx="356424" cy="357270"/>
                </a:xfrm>
                <a:custGeom>
                  <a:avLst/>
                  <a:gdLst>
                    <a:gd name="T0" fmla="*/ 113 w 421"/>
                    <a:gd name="T1" fmla="*/ 422 h 422"/>
                    <a:gd name="T2" fmla="*/ 0 w 421"/>
                    <a:gd name="T3" fmla="*/ 422 h 422"/>
                    <a:gd name="T4" fmla="*/ 0 w 421"/>
                    <a:gd name="T5" fmla="*/ 421 h 422"/>
                    <a:gd name="T6" fmla="*/ 420 w 421"/>
                    <a:gd name="T7" fmla="*/ 0 h 422"/>
                    <a:gd name="T8" fmla="*/ 421 w 421"/>
                    <a:gd name="T9" fmla="*/ 0 h 422"/>
                    <a:gd name="T10" fmla="*/ 421 w 421"/>
                    <a:gd name="T11" fmla="*/ 113 h 422"/>
                    <a:gd name="T12" fmla="*/ 113 w 421"/>
                    <a:gd name="T13" fmla="*/ 422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1" h="422">
                      <a:moveTo>
                        <a:pt x="113" y="422"/>
                      </a:moveTo>
                      <a:lnTo>
                        <a:pt x="0" y="422"/>
                      </a:lnTo>
                      <a:lnTo>
                        <a:pt x="0" y="421"/>
                      </a:lnTo>
                      <a:lnTo>
                        <a:pt x="420" y="0"/>
                      </a:lnTo>
                      <a:lnTo>
                        <a:pt x="421" y="0"/>
                      </a:lnTo>
                      <a:lnTo>
                        <a:pt x="421" y="113"/>
                      </a:lnTo>
                      <a:lnTo>
                        <a:pt x="113" y="4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8737600" y="3162224"/>
                  <a:ext cx="68576" cy="154930"/>
                </a:xfrm>
                <a:custGeom>
                  <a:avLst/>
                  <a:gdLst>
                    <a:gd name="T0" fmla="*/ 81 w 81"/>
                    <a:gd name="T1" fmla="*/ 0 h 183"/>
                    <a:gd name="T2" fmla="*/ 0 w 81"/>
                    <a:gd name="T3" fmla="*/ 80 h 183"/>
                    <a:gd name="T4" fmla="*/ 0 w 81"/>
                    <a:gd name="T5" fmla="*/ 183 h 183"/>
                    <a:gd name="T6" fmla="*/ 81 w 81"/>
                    <a:gd name="T7" fmla="*/ 103 h 183"/>
                    <a:gd name="T8" fmla="*/ 81 w 81"/>
                    <a:gd name="T9" fmla="*/ 0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3">
                      <a:moveTo>
                        <a:pt x="81" y="0"/>
                      </a:moveTo>
                      <a:lnTo>
                        <a:pt x="0" y="80"/>
                      </a:lnTo>
                      <a:lnTo>
                        <a:pt x="0" y="183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8" name="Freeform 21"/>
                <p:cNvSpPr/>
                <p:nvPr/>
              </p:nvSpPr>
              <p:spPr bwMode="auto">
                <a:xfrm>
                  <a:off x="8737600" y="2858290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0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0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9" name="Freeform 22"/>
                <p:cNvSpPr/>
                <p:nvPr/>
              </p:nvSpPr>
              <p:spPr bwMode="auto">
                <a:xfrm>
                  <a:off x="8737600" y="2384188"/>
                  <a:ext cx="68576" cy="477489"/>
                </a:xfrm>
                <a:custGeom>
                  <a:avLst/>
                  <a:gdLst>
                    <a:gd name="T0" fmla="*/ 81 w 81"/>
                    <a:gd name="T1" fmla="*/ 0 h 564"/>
                    <a:gd name="T2" fmla="*/ 0 w 81"/>
                    <a:gd name="T3" fmla="*/ 0 h 564"/>
                    <a:gd name="T4" fmla="*/ 0 w 81"/>
                    <a:gd name="T5" fmla="*/ 564 h 564"/>
                    <a:gd name="T6" fmla="*/ 81 w 81"/>
                    <a:gd name="T7" fmla="*/ 483 h 564"/>
                    <a:gd name="T8" fmla="*/ 81 w 81"/>
                    <a:gd name="T9" fmla="*/ 0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564">
                      <a:moveTo>
                        <a:pt x="81" y="0"/>
                      </a:moveTo>
                      <a:lnTo>
                        <a:pt x="0" y="0"/>
                      </a:lnTo>
                      <a:lnTo>
                        <a:pt x="0" y="564"/>
                      </a:lnTo>
                      <a:lnTo>
                        <a:pt x="81" y="48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0" name="Freeform 23"/>
                <p:cNvSpPr/>
                <p:nvPr/>
              </p:nvSpPr>
              <p:spPr bwMode="auto">
                <a:xfrm>
                  <a:off x="8737600" y="3009834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1" name="Freeform 24"/>
                <p:cNvSpPr/>
                <p:nvPr/>
              </p:nvSpPr>
              <p:spPr bwMode="auto">
                <a:xfrm>
                  <a:off x="8737600" y="3313768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2" name="Freeform 25"/>
                <p:cNvSpPr/>
                <p:nvPr/>
              </p:nvSpPr>
              <p:spPr bwMode="auto">
                <a:xfrm>
                  <a:off x="8737600" y="3465311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4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4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241300" y="101600"/>
                <a:ext cx="930520" cy="6567488"/>
                <a:chOff x="241300" y="101600"/>
                <a:chExt cx="930520" cy="6567488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 flipV="1">
                  <a:off x="241300" y="5486400"/>
                  <a:ext cx="930520" cy="1182688"/>
                  <a:chOff x="8737600" y="1981200"/>
                  <a:chExt cx="1290237" cy="1639888"/>
                </a:xfrm>
                <a:gradFill>
                  <a:gsLst>
                    <a:gs pos="8000">
                      <a:srgbClr val="61FFFE"/>
                    </a:gs>
                    <a:gs pos="58000">
                      <a:srgbClr val="DD0BFD"/>
                    </a:gs>
                  </a:gsLst>
                  <a:lin ang="2700000" scaled="1"/>
                </a:gradFill>
              </p:grpSpPr>
              <p:sp>
                <p:nvSpPr>
                  <p:cNvPr id="4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139741" y="1981200"/>
                    <a:ext cx="422460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9607071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9723903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2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9841582" y="1981200"/>
                    <a:ext cx="71115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3" name="Freeform 11"/>
                  <p:cNvSpPr/>
                  <p:nvPr/>
                </p:nvSpPr>
                <p:spPr bwMode="auto">
                  <a:xfrm>
                    <a:off x="9958415" y="1981200"/>
                    <a:ext cx="69422" cy="68576"/>
                  </a:xfrm>
                  <a:custGeom>
                    <a:avLst/>
                    <a:gdLst>
                      <a:gd name="T0" fmla="*/ 82 w 82"/>
                      <a:gd name="T1" fmla="*/ 81 h 81"/>
                      <a:gd name="T2" fmla="*/ 0 w 82"/>
                      <a:gd name="T3" fmla="*/ 81 h 81"/>
                      <a:gd name="T4" fmla="*/ 0 w 82"/>
                      <a:gd name="T5" fmla="*/ 0 h 81"/>
                      <a:gd name="T6" fmla="*/ 1 w 82"/>
                      <a:gd name="T7" fmla="*/ 0 h 81"/>
                      <a:gd name="T8" fmla="*/ 82 w 82"/>
                      <a:gd name="T9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" h="81">
                        <a:moveTo>
                          <a:pt x="82" y="81"/>
                        </a:moveTo>
                        <a:lnTo>
                          <a:pt x="0" y="8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82" y="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4" name="Freeform 19"/>
                  <p:cNvSpPr/>
                  <p:nvPr/>
                </p:nvSpPr>
                <p:spPr bwMode="auto">
                  <a:xfrm>
                    <a:off x="8737600" y="1981200"/>
                    <a:ext cx="356424" cy="357270"/>
                  </a:xfrm>
                  <a:custGeom>
                    <a:avLst/>
                    <a:gdLst>
                      <a:gd name="T0" fmla="*/ 113 w 421"/>
                      <a:gd name="T1" fmla="*/ 422 h 422"/>
                      <a:gd name="T2" fmla="*/ 0 w 421"/>
                      <a:gd name="T3" fmla="*/ 422 h 422"/>
                      <a:gd name="T4" fmla="*/ 0 w 421"/>
                      <a:gd name="T5" fmla="*/ 421 h 422"/>
                      <a:gd name="T6" fmla="*/ 420 w 421"/>
                      <a:gd name="T7" fmla="*/ 0 h 422"/>
                      <a:gd name="T8" fmla="*/ 421 w 421"/>
                      <a:gd name="T9" fmla="*/ 0 h 422"/>
                      <a:gd name="T10" fmla="*/ 421 w 421"/>
                      <a:gd name="T11" fmla="*/ 113 h 422"/>
                      <a:gd name="T12" fmla="*/ 113 w 421"/>
                      <a:gd name="T13" fmla="*/ 422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1" h="422">
                        <a:moveTo>
                          <a:pt x="113" y="422"/>
                        </a:moveTo>
                        <a:lnTo>
                          <a:pt x="0" y="422"/>
                        </a:lnTo>
                        <a:lnTo>
                          <a:pt x="0" y="421"/>
                        </a:lnTo>
                        <a:lnTo>
                          <a:pt x="420" y="0"/>
                        </a:lnTo>
                        <a:lnTo>
                          <a:pt x="421" y="0"/>
                        </a:lnTo>
                        <a:lnTo>
                          <a:pt x="421" y="113"/>
                        </a:lnTo>
                        <a:lnTo>
                          <a:pt x="113" y="4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5" name="Freeform 20"/>
                  <p:cNvSpPr/>
                  <p:nvPr/>
                </p:nvSpPr>
                <p:spPr bwMode="auto">
                  <a:xfrm>
                    <a:off x="8737600" y="3162224"/>
                    <a:ext cx="68576" cy="154930"/>
                  </a:xfrm>
                  <a:custGeom>
                    <a:avLst/>
                    <a:gdLst>
                      <a:gd name="T0" fmla="*/ 81 w 81"/>
                      <a:gd name="T1" fmla="*/ 0 h 183"/>
                      <a:gd name="T2" fmla="*/ 0 w 81"/>
                      <a:gd name="T3" fmla="*/ 80 h 183"/>
                      <a:gd name="T4" fmla="*/ 0 w 81"/>
                      <a:gd name="T5" fmla="*/ 183 h 183"/>
                      <a:gd name="T6" fmla="*/ 81 w 81"/>
                      <a:gd name="T7" fmla="*/ 103 h 183"/>
                      <a:gd name="T8" fmla="*/ 81 w 81"/>
                      <a:gd name="T9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3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3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6" name="Freeform 21"/>
                  <p:cNvSpPr/>
                  <p:nvPr/>
                </p:nvSpPr>
                <p:spPr bwMode="auto">
                  <a:xfrm>
                    <a:off x="8737600" y="2858290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0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7" name="Freeform 22"/>
                  <p:cNvSpPr/>
                  <p:nvPr/>
                </p:nvSpPr>
                <p:spPr bwMode="auto">
                  <a:xfrm>
                    <a:off x="8737600" y="2384188"/>
                    <a:ext cx="68576" cy="477489"/>
                  </a:xfrm>
                  <a:custGeom>
                    <a:avLst/>
                    <a:gdLst>
                      <a:gd name="T0" fmla="*/ 81 w 81"/>
                      <a:gd name="T1" fmla="*/ 0 h 564"/>
                      <a:gd name="T2" fmla="*/ 0 w 81"/>
                      <a:gd name="T3" fmla="*/ 0 h 564"/>
                      <a:gd name="T4" fmla="*/ 0 w 81"/>
                      <a:gd name="T5" fmla="*/ 564 h 564"/>
                      <a:gd name="T6" fmla="*/ 81 w 81"/>
                      <a:gd name="T7" fmla="*/ 483 h 564"/>
                      <a:gd name="T8" fmla="*/ 81 w 81"/>
                      <a:gd name="T9" fmla="*/ 0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564">
                        <a:moveTo>
                          <a:pt x="81" y="0"/>
                        </a:moveTo>
                        <a:lnTo>
                          <a:pt x="0" y="0"/>
                        </a:lnTo>
                        <a:lnTo>
                          <a:pt x="0" y="564"/>
                        </a:lnTo>
                        <a:lnTo>
                          <a:pt x="81" y="48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8" name="Freeform 23"/>
                  <p:cNvSpPr/>
                  <p:nvPr/>
                </p:nvSpPr>
                <p:spPr bwMode="auto">
                  <a:xfrm>
                    <a:off x="8737600" y="3009834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9" name="Freeform 24"/>
                  <p:cNvSpPr/>
                  <p:nvPr/>
                </p:nvSpPr>
                <p:spPr bwMode="auto">
                  <a:xfrm>
                    <a:off x="8737600" y="3313768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0" name="Freeform 25"/>
                  <p:cNvSpPr/>
                  <p:nvPr/>
                </p:nvSpPr>
                <p:spPr bwMode="auto">
                  <a:xfrm>
                    <a:off x="8737600" y="3465311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4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4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</p:grpSp>
            <p:grpSp>
              <p:nvGrpSpPr>
                <p:cNvPr id="61" name="组合 60"/>
                <p:cNvGrpSpPr/>
                <p:nvPr/>
              </p:nvGrpSpPr>
              <p:grpSpPr>
                <a:xfrm>
                  <a:off x="241300" y="101600"/>
                  <a:ext cx="930520" cy="1182688"/>
                  <a:chOff x="8737600" y="1981200"/>
                  <a:chExt cx="1290237" cy="1639888"/>
                </a:xfrm>
                <a:gradFill>
                  <a:gsLst>
                    <a:gs pos="8000">
                      <a:srgbClr val="61FFFE"/>
                    </a:gs>
                    <a:gs pos="58000">
                      <a:srgbClr val="DD0BFD"/>
                    </a:gs>
                  </a:gsLst>
                  <a:lin ang="2700000" scaled="1"/>
                </a:gradFill>
              </p:grpSpPr>
              <p:sp>
                <p:nvSpPr>
                  <p:cNvPr id="62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139741" y="1981200"/>
                    <a:ext cx="422460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3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9607071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4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9723903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9841582" y="1981200"/>
                    <a:ext cx="71115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6" name="Freeform 11"/>
                  <p:cNvSpPr/>
                  <p:nvPr/>
                </p:nvSpPr>
                <p:spPr bwMode="auto">
                  <a:xfrm>
                    <a:off x="9958415" y="1981200"/>
                    <a:ext cx="69422" cy="68576"/>
                  </a:xfrm>
                  <a:custGeom>
                    <a:avLst/>
                    <a:gdLst>
                      <a:gd name="T0" fmla="*/ 82 w 82"/>
                      <a:gd name="T1" fmla="*/ 81 h 81"/>
                      <a:gd name="T2" fmla="*/ 0 w 82"/>
                      <a:gd name="T3" fmla="*/ 81 h 81"/>
                      <a:gd name="T4" fmla="*/ 0 w 82"/>
                      <a:gd name="T5" fmla="*/ 0 h 81"/>
                      <a:gd name="T6" fmla="*/ 1 w 82"/>
                      <a:gd name="T7" fmla="*/ 0 h 81"/>
                      <a:gd name="T8" fmla="*/ 82 w 82"/>
                      <a:gd name="T9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" h="81">
                        <a:moveTo>
                          <a:pt x="82" y="81"/>
                        </a:moveTo>
                        <a:lnTo>
                          <a:pt x="0" y="8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82" y="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7" name="Freeform 19"/>
                  <p:cNvSpPr/>
                  <p:nvPr/>
                </p:nvSpPr>
                <p:spPr bwMode="auto">
                  <a:xfrm>
                    <a:off x="8737600" y="1981200"/>
                    <a:ext cx="356424" cy="357270"/>
                  </a:xfrm>
                  <a:custGeom>
                    <a:avLst/>
                    <a:gdLst>
                      <a:gd name="T0" fmla="*/ 113 w 421"/>
                      <a:gd name="T1" fmla="*/ 422 h 422"/>
                      <a:gd name="T2" fmla="*/ 0 w 421"/>
                      <a:gd name="T3" fmla="*/ 422 h 422"/>
                      <a:gd name="T4" fmla="*/ 0 w 421"/>
                      <a:gd name="T5" fmla="*/ 421 h 422"/>
                      <a:gd name="T6" fmla="*/ 420 w 421"/>
                      <a:gd name="T7" fmla="*/ 0 h 422"/>
                      <a:gd name="T8" fmla="*/ 421 w 421"/>
                      <a:gd name="T9" fmla="*/ 0 h 422"/>
                      <a:gd name="T10" fmla="*/ 421 w 421"/>
                      <a:gd name="T11" fmla="*/ 113 h 422"/>
                      <a:gd name="T12" fmla="*/ 113 w 421"/>
                      <a:gd name="T13" fmla="*/ 422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1" h="422">
                        <a:moveTo>
                          <a:pt x="113" y="422"/>
                        </a:moveTo>
                        <a:lnTo>
                          <a:pt x="0" y="422"/>
                        </a:lnTo>
                        <a:lnTo>
                          <a:pt x="0" y="421"/>
                        </a:lnTo>
                        <a:lnTo>
                          <a:pt x="420" y="0"/>
                        </a:lnTo>
                        <a:lnTo>
                          <a:pt x="421" y="0"/>
                        </a:lnTo>
                        <a:lnTo>
                          <a:pt x="421" y="113"/>
                        </a:lnTo>
                        <a:lnTo>
                          <a:pt x="113" y="4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8" name="Freeform 20"/>
                  <p:cNvSpPr/>
                  <p:nvPr/>
                </p:nvSpPr>
                <p:spPr bwMode="auto">
                  <a:xfrm>
                    <a:off x="8737600" y="3162224"/>
                    <a:ext cx="68576" cy="154930"/>
                  </a:xfrm>
                  <a:custGeom>
                    <a:avLst/>
                    <a:gdLst>
                      <a:gd name="T0" fmla="*/ 81 w 81"/>
                      <a:gd name="T1" fmla="*/ 0 h 183"/>
                      <a:gd name="T2" fmla="*/ 0 w 81"/>
                      <a:gd name="T3" fmla="*/ 80 h 183"/>
                      <a:gd name="T4" fmla="*/ 0 w 81"/>
                      <a:gd name="T5" fmla="*/ 183 h 183"/>
                      <a:gd name="T6" fmla="*/ 81 w 81"/>
                      <a:gd name="T7" fmla="*/ 103 h 183"/>
                      <a:gd name="T8" fmla="*/ 81 w 81"/>
                      <a:gd name="T9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3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3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9" name="Freeform 21"/>
                  <p:cNvSpPr/>
                  <p:nvPr/>
                </p:nvSpPr>
                <p:spPr bwMode="auto">
                  <a:xfrm>
                    <a:off x="8737600" y="2858290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0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0" name="Freeform 22"/>
                  <p:cNvSpPr/>
                  <p:nvPr/>
                </p:nvSpPr>
                <p:spPr bwMode="auto">
                  <a:xfrm>
                    <a:off x="8737600" y="2384188"/>
                    <a:ext cx="68576" cy="477489"/>
                  </a:xfrm>
                  <a:custGeom>
                    <a:avLst/>
                    <a:gdLst>
                      <a:gd name="T0" fmla="*/ 81 w 81"/>
                      <a:gd name="T1" fmla="*/ 0 h 564"/>
                      <a:gd name="T2" fmla="*/ 0 w 81"/>
                      <a:gd name="T3" fmla="*/ 0 h 564"/>
                      <a:gd name="T4" fmla="*/ 0 w 81"/>
                      <a:gd name="T5" fmla="*/ 564 h 564"/>
                      <a:gd name="T6" fmla="*/ 81 w 81"/>
                      <a:gd name="T7" fmla="*/ 483 h 564"/>
                      <a:gd name="T8" fmla="*/ 81 w 81"/>
                      <a:gd name="T9" fmla="*/ 0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564">
                        <a:moveTo>
                          <a:pt x="81" y="0"/>
                        </a:moveTo>
                        <a:lnTo>
                          <a:pt x="0" y="0"/>
                        </a:lnTo>
                        <a:lnTo>
                          <a:pt x="0" y="564"/>
                        </a:lnTo>
                        <a:lnTo>
                          <a:pt x="81" y="48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1" name="Freeform 23"/>
                  <p:cNvSpPr/>
                  <p:nvPr/>
                </p:nvSpPr>
                <p:spPr bwMode="auto">
                  <a:xfrm>
                    <a:off x="8737600" y="3009834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2" name="Freeform 24"/>
                  <p:cNvSpPr/>
                  <p:nvPr/>
                </p:nvSpPr>
                <p:spPr bwMode="auto">
                  <a:xfrm>
                    <a:off x="8737600" y="3313768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3" name="Freeform 25"/>
                  <p:cNvSpPr/>
                  <p:nvPr/>
                </p:nvSpPr>
                <p:spPr bwMode="auto">
                  <a:xfrm>
                    <a:off x="8737600" y="3465311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4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4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</p:grpSp>
          </p:grpSp>
        </p:grpSp>
        <p:sp>
          <p:nvSpPr>
            <p:cNvPr id="81" name="Freeform 41"/>
            <p:cNvSpPr/>
            <p:nvPr/>
          </p:nvSpPr>
          <p:spPr bwMode="auto">
            <a:xfrm rot="16200000">
              <a:off x="10299231" y="1705275"/>
              <a:ext cx="3253483" cy="133444"/>
            </a:xfrm>
            <a:custGeom>
              <a:avLst/>
              <a:gdLst>
                <a:gd name="T0" fmla="*/ 7680 w 7680"/>
                <a:gd name="T1" fmla="*/ 91 h 315"/>
                <a:gd name="T2" fmla="*/ 7458 w 7680"/>
                <a:gd name="T3" fmla="*/ 315 h 315"/>
                <a:gd name="T4" fmla="*/ 0 w 7680"/>
                <a:gd name="T5" fmla="*/ 315 h 315"/>
                <a:gd name="T6" fmla="*/ 222 w 7680"/>
                <a:gd name="T7" fmla="*/ 91 h 315"/>
                <a:gd name="T8" fmla="*/ 3176 w 7680"/>
                <a:gd name="T9" fmla="*/ 91 h 315"/>
                <a:gd name="T10" fmla="*/ 3266 w 7680"/>
                <a:gd name="T11" fmla="*/ 0 h 315"/>
                <a:gd name="T12" fmla="*/ 5765 w 7680"/>
                <a:gd name="T13" fmla="*/ 0 h 315"/>
                <a:gd name="T14" fmla="*/ 5855 w 7680"/>
                <a:gd name="T15" fmla="*/ 91 h 315"/>
                <a:gd name="T16" fmla="*/ 7680 w 7680"/>
                <a:gd name="T17" fmla="*/ 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80" h="315">
                  <a:moveTo>
                    <a:pt x="7680" y="91"/>
                  </a:moveTo>
                  <a:lnTo>
                    <a:pt x="7458" y="315"/>
                  </a:lnTo>
                  <a:lnTo>
                    <a:pt x="0" y="315"/>
                  </a:lnTo>
                  <a:lnTo>
                    <a:pt x="222" y="91"/>
                  </a:lnTo>
                  <a:lnTo>
                    <a:pt x="3176" y="91"/>
                  </a:lnTo>
                  <a:lnTo>
                    <a:pt x="3266" y="0"/>
                  </a:lnTo>
                  <a:lnTo>
                    <a:pt x="5765" y="0"/>
                  </a:lnTo>
                  <a:lnTo>
                    <a:pt x="5855" y="91"/>
                  </a:lnTo>
                  <a:lnTo>
                    <a:pt x="7680" y="91"/>
                  </a:lnTo>
                  <a:close/>
                </a:path>
              </a:pathLst>
            </a:custGeom>
            <a:gradFill flip="none" rotWithShape="1">
              <a:gsLst>
                <a:gs pos="95000">
                  <a:srgbClr val="61FFFE"/>
                </a:gs>
                <a:gs pos="19000">
                  <a:srgbClr val="DD0BFD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5103448" y="1285936"/>
            <a:ext cx="6330426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58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THANKS FOR WATCHING</a:t>
            </a:r>
            <a:endParaRPr lang="zh-CN" altLang="en-US" sz="5800" dirty="0">
              <a:gradFill flip="none" rotWithShape="1">
                <a:gsLst>
                  <a:gs pos="89000">
                    <a:srgbClr val="61FFFE"/>
                  </a:gs>
                  <a:gs pos="25000">
                    <a:srgbClr val="DD0BFD"/>
                  </a:gs>
                </a:gsLst>
                <a:lin ang="2700000" scaled="1"/>
                <a:tileRect/>
              </a:gradFill>
              <a:latin typeface="Hubot-Sans Black Italic" pitchFamily="50" charset="0"/>
              <a:ea typeface="+mj-ea"/>
              <a:cs typeface="Hubot-Sans Black Italic" pitchFamily="50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13072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8191012" y="3241389"/>
            <a:ext cx="3071812" cy="81195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96" name="Freeform 45"/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97" name="Freeform 46"/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98" name="Freeform 47"/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99" name="Freeform 48"/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00" name="Freeform 49"/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cxnSp>
        <p:nvCxnSpPr>
          <p:cNvPr id="90" name="直接连接符 89"/>
          <p:cNvCxnSpPr/>
          <p:nvPr/>
        </p:nvCxnSpPr>
        <p:spPr>
          <a:xfrm>
            <a:off x="4911969" y="257908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 b="3224"/>
          <a:stretch>
            <a:fillRect/>
          </a:stretch>
        </p:blipFill>
        <p:spPr>
          <a:xfrm>
            <a:off x="-11678" y="10582"/>
            <a:ext cx="12203678" cy="685800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40970" y="145568"/>
            <a:ext cx="11851640" cy="6567652"/>
            <a:chOff x="241300" y="145255"/>
            <a:chExt cx="11751395" cy="6567489"/>
          </a:xfrm>
        </p:grpSpPr>
        <p:grpSp>
          <p:nvGrpSpPr>
            <p:cNvPr id="39" name="组合 38"/>
            <p:cNvGrpSpPr/>
            <p:nvPr/>
          </p:nvGrpSpPr>
          <p:grpSpPr>
            <a:xfrm>
              <a:off x="241300" y="145256"/>
              <a:ext cx="11709400" cy="6567488"/>
              <a:chOff x="241300" y="101600"/>
              <a:chExt cx="11709400" cy="6567488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 flipV="1">
                <a:off x="11020180" y="5486400"/>
                <a:ext cx="930520" cy="1182688"/>
                <a:chOff x="8737600" y="1981200"/>
                <a:chExt cx="1290237" cy="1639888"/>
              </a:xfrm>
              <a:gradFill>
                <a:gsLst>
                  <a:gs pos="8000">
                    <a:srgbClr val="61FFFE"/>
                  </a:gs>
                  <a:gs pos="58000">
                    <a:srgbClr val="DD0BFD"/>
                  </a:gs>
                </a:gsLst>
                <a:lin ang="2700000" scaled="1"/>
              </a:gradFill>
            </p:grpSpPr>
            <p:sp>
              <p:nvSpPr>
                <p:cNvPr id="14" name="Rectangle 7"/>
                <p:cNvSpPr>
                  <a:spLocks noChangeArrowheads="1"/>
                </p:cNvSpPr>
                <p:nvPr/>
              </p:nvSpPr>
              <p:spPr bwMode="auto">
                <a:xfrm>
                  <a:off x="9139741" y="1981200"/>
                  <a:ext cx="422460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5" name="Rectangle 8"/>
                <p:cNvSpPr>
                  <a:spLocks noChangeArrowheads="1"/>
                </p:cNvSpPr>
                <p:nvPr/>
              </p:nvSpPr>
              <p:spPr bwMode="auto">
                <a:xfrm>
                  <a:off x="9607071" y="1981200"/>
                  <a:ext cx="71962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6" name="Rectangle 9"/>
                <p:cNvSpPr>
                  <a:spLocks noChangeArrowheads="1"/>
                </p:cNvSpPr>
                <p:nvPr/>
              </p:nvSpPr>
              <p:spPr bwMode="auto">
                <a:xfrm>
                  <a:off x="9723903" y="1981200"/>
                  <a:ext cx="71962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7" name="Rectangle 10"/>
                <p:cNvSpPr>
                  <a:spLocks noChangeArrowheads="1"/>
                </p:cNvSpPr>
                <p:nvPr/>
              </p:nvSpPr>
              <p:spPr bwMode="auto">
                <a:xfrm>
                  <a:off x="9841582" y="1981200"/>
                  <a:ext cx="71115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9958415" y="1981200"/>
                  <a:ext cx="69422" cy="68576"/>
                </a:xfrm>
                <a:custGeom>
                  <a:avLst/>
                  <a:gdLst>
                    <a:gd name="T0" fmla="*/ 82 w 82"/>
                    <a:gd name="T1" fmla="*/ 81 h 81"/>
                    <a:gd name="T2" fmla="*/ 0 w 82"/>
                    <a:gd name="T3" fmla="*/ 81 h 81"/>
                    <a:gd name="T4" fmla="*/ 0 w 82"/>
                    <a:gd name="T5" fmla="*/ 0 h 81"/>
                    <a:gd name="T6" fmla="*/ 1 w 82"/>
                    <a:gd name="T7" fmla="*/ 0 h 81"/>
                    <a:gd name="T8" fmla="*/ 82 w 82"/>
                    <a:gd name="T9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81">
                      <a:moveTo>
                        <a:pt x="82" y="81"/>
                      </a:moveTo>
                      <a:lnTo>
                        <a:pt x="0" y="8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82" y="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8737600" y="1981200"/>
                  <a:ext cx="356424" cy="357270"/>
                </a:xfrm>
                <a:custGeom>
                  <a:avLst/>
                  <a:gdLst>
                    <a:gd name="T0" fmla="*/ 113 w 421"/>
                    <a:gd name="T1" fmla="*/ 422 h 422"/>
                    <a:gd name="T2" fmla="*/ 0 w 421"/>
                    <a:gd name="T3" fmla="*/ 422 h 422"/>
                    <a:gd name="T4" fmla="*/ 0 w 421"/>
                    <a:gd name="T5" fmla="*/ 421 h 422"/>
                    <a:gd name="T6" fmla="*/ 420 w 421"/>
                    <a:gd name="T7" fmla="*/ 0 h 422"/>
                    <a:gd name="T8" fmla="*/ 421 w 421"/>
                    <a:gd name="T9" fmla="*/ 0 h 422"/>
                    <a:gd name="T10" fmla="*/ 421 w 421"/>
                    <a:gd name="T11" fmla="*/ 113 h 422"/>
                    <a:gd name="T12" fmla="*/ 113 w 421"/>
                    <a:gd name="T13" fmla="*/ 422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1" h="422">
                      <a:moveTo>
                        <a:pt x="113" y="422"/>
                      </a:moveTo>
                      <a:lnTo>
                        <a:pt x="0" y="422"/>
                      </a:lnTo>
                      <a:lnTo>
                        <a:pt x="0" y="421"/>
                      </a:lnTo>
                      <a:lnTo>
                        <a:pt x="420" y="0"/>
                      </a:lnTo>
                      <a:lnTo>
                        <a:pt x="421" y="0"/>
                      </a:lnTo>
                      <a:lnTo>
                        <a:pt x="421" y="113"/>
                      </a:lnTo>
                      <a:lnTo>
                        <a:pt x="113" y="4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8737600" y="3162224"/>
                  <a:ext cx="68576" cy="154930"/>
                </a:xfrm>
                <a:custGeom>
                  <a:avLst/>
                  <a:gdLst>
                    <a:gd name="T0" fmla="*/ 81 w 81"/>
                    <a:gd name="T1" fmla="*/ 0 h 183"/>
                    <a:gd name="T2" fmla="*/ 0 w 81"/>
                    <a:gd name="T3" fmla="*/ 80 h 183"/>
                    <a:gd name="T4" fmla="*/ 0 w 81"/>
                    <a:gd name="T5" fmla="*/ 183 h 183"/>
                    <a:gd name="T6" fmla="*/ 81 w 81"/>
                    <a:gd name="T7" fmla="*/ 103 h 183"/>
                    <a:gd name="T8" fmla="*/ 81 w 81"/>
                    <a:gd name="T9" fmla="*/ 0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3">
                      <a:moveTo>
                        <a:pt x="81" y="0"/>
                      </a:moveTo>
                      <a:lnTo>
                        <a:pt x="0" y="80"/>
                      </a:lnTo>
                      <a:lnTo>
                        <a:pt x="0" y="183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8" name="Freeform 21"/>
                <p:cNvSpPr/>
                <p:nvPr/>
              </p:nvSpPr>
              <p:spPr bwMode="auto">
                <a:xfrm>
                  <a:off x="8737600" y="2858290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0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0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9" name="Freeform 22"/>
                <p:cNvSpPr/>
                <p:nvPr/>
              </p:nvSpPr>
              <p:spPr bwMode="auto">
                <a:xfrm>
                  <a:off x="8737600" y="2384188"/>
                  <a:ext cx="68576" cy="477489"/>
                </a:xfrm>
                <a:custGeom>
                  <a:avLst/>
                  <a:gdLst>
                    <a:gd name="T0" fmla="*/ 81 w 81"/>
                    <a:gd name="T1" fmla="*/ 0 h 564"/>
                    <a:gd name="T2" fmla="*/ 0 w 81"/>
                    <a:gd name="T3" fmla="*/ 0 h 564"/>
                    <a:gd name="T4" fmla="*/ 0 w 81"/>
                    <a:gd name="T5" fmla="*/ 564 h 564"/>
                    <a:gd name="T6" fmla="*/ 81 w 81"/>
                    <a:gd name="T7" fmla="*/ 483 h 564"/>
                    <a:gd name="T8" fmla="*/ 81 w 81"/>
                    <a:gd name="T9" fmla="*/ 0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564">
                      <a:moveTo>
                        <a:pt x="81" y="0"/>
                      </a:moveTo>
                      <a:lnTo>
                        <a:pt x="0" y="0"/>
                      </a:lnTo>
                      <a:lnTo>
                        <a:pt x="0" y="564"/>
                      </a:lnTo>
                      <a:lnTo>
                        <a:pt x="81" y="48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0" name="Freeform 23"/>
                <p:cNvSpPr/>
                <p:nvPr/>
              </p:nvSpPr>
              <p:spPr bwMode="auto">
                <a:xfrm>
                  <a:off x="8737600" y="3009834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1" name="Freeform 24"/>
                <p:cNvSpPr/>
                <p:nvPr/>
              </p:nvSpPr>
              <p:spPr bwMode="auto">
                <a:xfrm>
                  <a:off x="8737600" y="3313768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2" name="Freeform 25"/>
                <p:cNvSpPr/>
                <p:nvPr/>
              </p:nvSpPr>
              <p:spPr bwMode="auto">
                <a:xfrm>
                  <a:off x="8737600" y="3465311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4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4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241300" y="101600"/>
                <a:ext cx="930520" cy="6567488"/>
                <a:chOff x="241300" y="101600"/>
                <a:chExt cx="930520" cy="6567488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 flipV="1">
                  <a:off x="241300" y="5486400"/>
                  <a:ext cx="930520" cy="1182688"/>
                  <a:chOff x="8737600" y="1981200"/>
                  <a:chExt cx="1290237" cy="1639888"/>
                </a:xfrm>
                <a:gradFill>
                  <a:gsLst>
                    <a:gs pos="8000">
                      <a:srgbClr val="61FFFE"/>
                    </a:gs>
                    <a:gs pos="58000">
                      <a:srgbClr val="DD0BFD"/>
                    </a:gs>
                  </a:gsLst>
                  <a:lin ang="2700000" scaled="1"/>
                </a:gradFill>
              </p:grpSpPr>
              <p:sp>
                <p:nvSpPr>
                  <p:cNvPr id="4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139741" y="1981200"/>
                    <a:ext cx="422460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9607071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9723903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2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9841582" y="1981200"/>
                    <a:ext cx="71115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3" name="Freeform 11"/>
                  <p:cNvSpPr/>
                  <p:nvPr/>
                </p:nvSpPr>
                <p:spPr bwMode="auto">
                  <a:xfrm>
                    <a:off x="9958415" y="1981200"/>
                    <a:ext cx="69422" cy="68576"/>
                  </a:xfrm>
                  <a:custGeom>
                    <a:avLst/>
                    <a:gdLst>
                      <a:gd name="T0" fmla="*/ 82 w 82"/>
                      <a:gd name="T1" fmla="*/ 81 h 81"/>
                      <a:gd name="T2" fmla="*/ 0 w 82"/>
                      <a:gd name="T3" fmla="*/ 81 h 81"/>
                      <a:gd name="T4" fmla="*/ 0 w 82"/>
                      <a:gd name="T5" fmla="*/ 0 h 81"/>
                      <a:gd name="T6" fmla="*/ 1 w 82"/>
                      <a:gd name="T7" fmla="*/ 0 h 81"/>
                      <a:gd name="T8" fmla="*/ 82 w 82"/>
                      <a:gd name="T9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" h="81">
                        <a:moveTo>
                          <a:pt x="82" y="81"/>
                        </a:moveTo>
                        <a:lnTo>
                          <a:pt x="0" y="8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82" y="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4" name="Freeform 19"/>
                  <p:cNvSpPr/>
                  <p:nvPr/>
                </p:nvSpPr>
                <p:spPr bwMode="auto">
                  <a:xfrm>
                    <a:off x="8737600" y="1981200"/>
                    <a:ext cx="356424" cy="357270"/>
                  </a:xfrm>
                  <a:custGeom>
                    <a:avLst/>
                    <a:gdLst>
                      <a:gd name="T0" fmla="*/ 113 w 421"/>
                      <a:gd name="T1" fmla="*/ 422 h 422"/>
                      <a:gd name="T2" fmla="*/ 0 w 421"/>
                      <a:gd name="T3" fmla="*/ 422 h 422"/>
                      <a:gd name="T4" fmla="*/ 0 w 421"/>
                      <a:gd name="T5" fmla="*/ 421 h 422"/>
                      <a:gd name="T6" fmla="*/ 420 w 421"/>
                      <a:gd name="T7" fmla="*/ 0 h 422"/>
                      <a:gd name="T8" fmla="*/ 421 w 421"/>
                      <a:gd name="T9" fmla="*/ 0 h 422"/>
                      <a:gd name="T10" fmla="*/ 421 w 421"/>
                      <a:gd name="T11" fmla="*/ 113 h 422"/>
                      <a:gd name="T12" fmla="*/ 113 w 421"/>
                      <a:gd name="T13" fmla="*/ 422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1" h="422">
                        <a:moveTo>
                          <a:pt x="113" y="422"/>
                        </a:moveTo>
                        <a:lnTo>
                          <a:pt x="0" y="422"/>
                        </a:lnTo>
                        <a:lnTo>
                          <a:pt x="0" y="421"/>
                        </a:lnTo>
                        <a:lnTo>
                          <a:pt x="420" y="0"/>
                        </a:lnTo>
                        <a:lnTo>
                          <a:pt x="421" y="0"/>
                        </a:lnTo>
                        <a:lnTo>
                          <a:pt x="421" y="113"/>
                        </a:lnTo>
                        <a:lnTo>
                          <a:pt x="113" y="4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5" name="Freeform 20"/>
                  <p:cNvSpPr/>
                  <p:nvPr/>
                </p:nvSpPr>
                <p:spPr bwMode="auto">
                  <a:xfrm>
                    <a:off x="8737600" y="3162224"/>
                    <a:ext cx="68576" cy="154930"/>
                  </a:xfrm>
                  <a:custGeom>
                    <a:avLst/>
                    <a:gdLst>
                      <a:gd name="T0" fmla="*/ 81 w 81"/>
                      <a:gd name="T1" fmla="*/ 0 h 183"/>
                      <a:gd name="T2" fmla="*/ 0 w 81"/>
                      <a:gd name="T3" fmla="*/ 80 h 183"/>
                      <a:gd name="T4" fmla="*/ 0 w 81"/>
                      <a:gd name="T5" fmla="*/ 183 h 183"/>
                      <a:gd name="T6" fmla="*/ 81 w 81"/>
                      <a:gd name="T7" fmla="*/ 103 h 183"/>
                      <a:gd name="T8" fmla="*/ 81 w 81"/>
                      <a:gd name="T9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3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3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6" name="Freeform 21"/>
                  <p:cNvSpPr/>
                  <p:nvPr/>
                </p:nvSpPr>
                <p:spPr bwMode="auto">
                  <a:xfrm>
                    <a:off x="8737600" y="2858290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0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7" name="Freeform 22"/>
                  <p:cNvSpPr/>
                  <p:nvPr/>
                </p:nvSpPr>
                <p:spPr bwMode="auto">
                  <a:xfrm>
                    <a:off x="8737600" y="2384188"/>
                    <a:ext cx="68576" cy="477489"/>
                  </a:xfrm>
                  <a:custGeom>
                    <a:avLst/>
                    <a:gdLst>
                      <a:gd name="T0" fmla="*/ 81 w 81"/>
                      <a:gd name="T1" fmla="*/ 0 h 564"/>
                      <a:gd name="T2" fmla="*/ 0 w 81"/>
                      <a:gd name="T3" fmla="*/ 0 h 564"/>
                      <a:gd name="T4" fmla="*/ 0 w 81"/>
                      <a:gd name="T5" fmla="*/ 564 h 564"/>
                      <a:gd name="T6" fmla="*/ 81 w 81"/>
                      <a:gd name="T7" fmla="*/ 483 h 564"/>
                      <a:gd name="T8" fmla="*/ 81 w 81"/>
                      <a:gd name="T9" fmla="*/ 0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564">
                        <a:moveTo>
                          <a:pt x="81" y="0"/>
                        </a:moveTo>
                        <a:lnTo>
                          <a:pt x="0" y="0"/>
                        </a:lnTo>
                        <a:lnTo>
                          <a:pt x="0" y="564"/>
                        </a:lnTo>
                        <a:lnTo>
                          <a:pt x="81" y="48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8" name="Freeform 23"/>
                  <p:cNvSpPr/>
                  <p:nvPr/>
                </p:nvSpPr>
                <p:spPr bwMode="auto">
                  <a:xfrm>
                    <a:off x="8737600" y="3009834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9" name="Freeform 24"/>
                  <p:cNvSpPr/>
                  <p:nvPr/>
                </p:nvSpPr>
                <p:spPr bwMode="auto">
                  <a:xfrm>
                    <a:off x="8737600" y="3313768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0" name="Freeform 25"/>
                  <p:cNvSpPr/>
                  <p:nvPr/>
                </p:nvSpPr>
                <p:spPr bwMode="auto">
                  <a:xfrm>
                    <a:off x="8737600" y="3465311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4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4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</p:grpSp>
            <p:grpSp>
              <p:nvGrpSpPr>
                <p:cNvPr id="61" name="组合 60"/>
                <p:cNvGrpSpPr/>
                <p:nvPr/>
              </p:nvGrpSpPr>
              <p:grpSpPr>
                <a:xfrm>
                  <a:off x="241300" y="101600"/>
                  <a:ext cx="930520" cy="1182688"/>
                  <a:chOff x="8737600" y="1981200"/>
                  <a:chExt cx="1290237" cy="1639888"/>
                </a:xfrm>
                <a:gradFill>
                  <a:gsLst>
                    <a:gs pos="8000">
                      <a:srgbClr val="61FFFE"/>
                    </a:gs>
                    <a:gs pos="58000">
                      <a:srgbClr val="DD0BFD"/>
                    </a:gs>
                  </a:gsLst>
                  <a:lin ang="2700000" scaled="1"/>
                </a:gradFill>
              </p:grpSpPr>
              <p:sp>
                <p:nvSpPr>
                  <p:cNvPr id="62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139741" y="1981200"/>
                    <a:ext cx="422460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3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9607071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4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9723903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9841582" y="1981200"/>
                    <a:ext cx="71115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6" name="Freeform 11"/>
                  <p:cNvSpPr/>
                  <p:nvPr/>
                </p:nvSpPr>
                <p:spPr bwMode="auto">
                  <a:xfrm>
                    <a:off x="9958415" y="1981200"/>
                    <a:ext cx="69422" cy="68576"/>
                  </a:xfrm>
                  <a:custGeom>
                    <a:avLst/>
                    <a:gdLst>
                      <a:gd name="T0" fmla="*/ 82 w 82"/>
                      <a:gd name="T1" fmla="*/ 81 h 81"/>
                      <a:gd name="T2" fmla="*/ 0 w 82"/>
                      <a:gd name="T3" fmla="*/ 81 h 81"/>
                      <a:gd name="T4" fmla="*/ 0 w 82"/>
                      <a:gd name="T5" fmla="*/ 0 h 81"/>
                      <a:gd name="T6" fmla="*/ 1 w 82"/>
                      <a:gd name="T7" fmla="*/ 0 h 81"/>
                      <a:gd name="T8" fmla="*/ 82 w 82"/>
                      <a:gd name="T9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" h="81">
                        <a:moveTo>
                          <a:pt x="82" y="81"/>
                        </a:moveTo>
                        <a:lnTo>
                          <a:pt x="0" y="8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82" y="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7" name="Freeform 19"/>
                  <p:cNvSpPr/>
                  <p:nvPr/>
                </p:nvSpPr>
                <p:spPr bwMode="auto">
                  <a:xfrm>
                    <a:off x="8737600" y="1981200"/>
                    <a:ext cx="356424" cy="357270"/>
                  </a:xfrm>
                  <a:custGeom>
                    <a:avLst/>
                    <a:gdLst>
                      <a:gd name="T0" fmla="*/ 113 w 421"/>
                      <a:gd name="T1" fmla="*/ 422 h 422"/>
                      <a:gd name="T2" fmla="*/ 0 w 421"/>
                      <a:gd name="T3" fmla="*/ 422 h 422"/>
                      <a:gd name="T4" fmla="*/ 0 w 421"/>
                      <a:gd name="T5" fmla="*/ 421 h 422"/>
                      <a:gd name="T6" fmla="*/ 420 w 421"/>
                      <a:gd name="T7" fmla="*/ 0 h 422"/>
                      <a:gd name="T8" fmla="*/ 421 w 421"/>
                      <a:gd name="T9" fmla="*/ 0 h 422"/>
                      <a:gd name="T10" fmla="*/ 421 w 421"/>
                      <a:gd name="T11" fmla="*/ 113 h 422"/>
                      <a:gd name="T12" fmla="*/ 113 w 421"/>
                      <a:gd name="T13" fmla="*/ 422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1" h="422">
                        <a:moveTo>
                          <a:pt x="113" y="422"/>
                        </a:moveTo>
                        <a:lnTo>
                          <a:pt x="0" y="422"/>
                        </a:lnTo>
                        <a:lnTo>
                          <a:pt x="0" y="421"/>
                        </a:lnTo>
                        <a:lnTo>
                          <a:pt x="420" y="0"/>
                        </a:lnTo>
                        <a:lnTo>
                          <a:pt x="421" y="0"/>
                        </a:lnTo>
                        <a:lnTo>
                          <a:pt x="421" y="113"/>
                        </a:lnTo>
                        <a:lnTo>
                          <a:pt x="113" y="4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8" name="Freeform 20"/>
                  <p:cNvSpPr/>
                  <p:nvPr/>
                </p:nvSpPr>
                <p:spPr bwMode="auto">
                  <a:xfrm>
                    <a:off x="8737600" y="3162224"/>
                    <a:ext cx="68576" cy="154930"/>
                  </a:xfrm>
                  <a:custGeom>
                    <a:avLst/>
                    <a:gdLst>
                      <a:gd name="T0" fmla="*/ 81 w 81"/>
                      <a:gd name="T1" fmla="*/ 0 h 183"/>
                      <a:gd name="T2" fmla="*/ 0 w 81"/>
                      <a:gd name="T3" fmla="*/ 80 h 183"/>
                      <a:gd name="T4" fmla="*/ 0 w 81"/>
                      <a:gd name="T5" fmla="*/ 183 h 183"/>
                      <a:gd name="T6" fmla="*/ 81 w 81"/>
                      <a:gd name="T7" fmla="*/ 103 h 183"/>
                      <a:gd name="T8" fmla="*/ 81 w 81"/>
                      <a:gd name="T9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3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3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9" name="Freeform 21"/>
                  <p:cNvSpPr/>
                  <p:nvPr/>
                </p:nvSpPr>
                <p:spPr bwMode="auto">
                  <a:xfrm>
                    <a:off x="8737600" y="2858290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0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0" name="Freeform 22"/>
                  <p:cNvSpPr/>
                  <p:nvPr/>
                </p:nvSpPr>
                <p:spPr bwMode="auto">
                  <a:xfrm>
                    <a:off x="8737600" y="2384188"/>
                    <a:ext cx="68576" cy="477489"/>
                  </a:xfrm>
                  <a:custGeom>
                    <a:avLst/>
                    <a:gdLst>
                      <a:gd name="T0" fmla="*/ 81 w 81"/>
                      <a:gd name="T1" fmla="*/ 0 h 564"/>
                      <a:gd name="T2" fmla="*/ 0 w 81"/>
                      <a:gd name="T3" fmla="*/ 0 h 564"/>
                      <a:gd name="T4" fmla="*/ 0 w 81"/>
                      <a:gd name="T5" fmla="*/ 564 h 564"/>
                      <a:gd name="T6" fmla="*/ 81 w 81"/>
                      <a:gd name="T7" fmla="*/ 483 h 564"/>
                      <a:gd name="T8" fmla="*/ 81 w 81"/>
                      <a:gd name="T9" fmla="*/ 0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564">
                        <a:moveTo>
                          <a:pt x="81" y="0"/>
                        </a:moveTo>
                        <a:lnTo>
                          <a:pt x="0" y="0"/>
                        </a:lnTo>
                        <a:lnTo>
                          <a:pt x="0" y="564"/>
                        </a:lnTo>
                        <a:lnTo>
                          <a:pt x="81" y="48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1" name="Freeform 23"/>
                  <p:cNvSpPr/>
                  <p:nvPr/>
                </p:nvSpPr>
                <p:spPr bwMode="auto">
                  <a:xfrm>
                    <a:off x="8737600" y="3009834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2" name="Freeform 24"/>
                  <p:cNvSpPr/>
                  <p:nvPr/>
                </p:nvSpPr>
                <p:spPr bwMode="auto">
                  <a:xfrm>
                    <a:off x="8737600" y="3313768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3" name="Freeform 25"/>
                  <p:cNvSpPr/>
                  <p:nvPr/>
                </p:nvSpPr>
                <p:spPr bwMode="auto">
                  <a:xfrm>
                    <a:off x="8737600" y="3465311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4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4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</p:grpSp>
          </p:grpSp>
        </p:grpSp>
        <p:sp>
          <p:nvSpPr>
            <p:cNvPr id="81" name="Freeform 41"/>
            <p:cNvSpPr/>
            <p:nvPr/>
          </p:nvSpPr>
          <p:spPr bwMode="auto">
            <a:xfrm rot="16200000">
              <a:off x="10299231" y="1705275"/>
              <a:ext cx="3253483" cy="133444"/>
            </a:xfrm>
            <a:custGeom>
              <a:avLst/>
              <a:gdLst>
                <a:gd name="T0" fmla="*/ 7680 w 7680"/>
                <a:gd name="T1" fmla="*/ 91 h 315"/>
                <a:gd name="T2" fmla="*/ 7458 w 7680"/>
                <a:gd name="T3" fmla="*/ 315 h 315"/>
                <a:gd name="T4" fmla="*/ 0 w 7680"/>
                <a:gd name="T5" fmla="*/ 315 h 315"/>
                <a:gd name="T6" fmla="*/ 222 w 7680"/>
                <a:gd name="T7" fmla="*/ 91 h 315"/>
                <a:gd name="T8" fmla="*/ 3176 w 7680"/>
                <a:gd name="T9" fmla="*/ 91 h 315"/>
                <a:gd name="T10" fmla="*/ 3266 w 7680"/>
                <a:gd name="T11" fmla="*/ 0 h 315"/>
                <a:gd name="T12" fmla="*/ 5765 w 7680"/>
                <a:gd name="T13" fmla="*/ 0 h 315"/>
                <a:gd name="T14" fmla="*/ 5855 w 7680"/>
                <a:gd name="T15" fmla="*/ 91 h 315"/>
                <a:gd name="T16" fmla="*/ 7680 w 7680"/>
                <a:gd name="T17" fmla="*/ 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80" h="315">
                  <a:moveTo>
                    <a:pt x="7680" y="91"/>
                  </a:moveTo>
                  <a:lnTo>
                    <a:pt x="7458" y="315"/>
                  </a:lnTo>
                  <a:lnTo>
                    <a:pt x="0" y="315"/>
                  </a:lnTo>
                  <a:lnTo>
                    <a:pt x="222" y="91"/>
                  </a:lnTo>
                  <a:lnTo>
                    <a:pt x="3176" y="91"/>
                  </a:lnTo>
                  <a:lnTo>
                    <a:pt x="3266" y="0"/>
                  </a:lnTo>
                  <a:lnTo>
                    <a:pt x="5765" y="0"/>
                  </a:lnTo>
                  <a:lnTo>
                    <a:pt x="5855" y="91"/>
                  </a:lnTo>
                  <a:lnTo>
                    <a:pt x="7680" y="91"/>
                  </a:lnTo>
                  <a:close/>
                </a:path>
              </a:pathLst>
            </a:custGeom>
            <a:gradFill flip="none" rotWithShape="1">
              <a:gsLst>
                <a:gs pos="95000">
                  <a:srgbClr val="61FFFE"/>
                </a:gs>
                <a:gs pos="19000">
                  <a:srgbClr val="DD0BFD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cxnSp>
        <p:nvCxnSpPr>
          <p:cNvPr id="90" name="直接连接符 89"/>
          <p:cNvCxnSpPr/>
          <p:nvPr/>
        </p:nvCxnSpPr>
        <p:spPr>
          <a:xfrm>
            <a:off x="5239629" y="254098"/>
            <a:ext cx="5217160" cy="381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498475" y="829310"/>
            <a:ext cx="4412615" cy="81280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80" name="Freeform 45"/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2" name="Freeform 46"/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3" name="Freeform 47"/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4" name="Freeform 48"/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9" name="Freeform 49"/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387252" y="118121"/>
            <a:ext cx="212117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  <a:cs typeface="Hubot-Sans Black Italic" pitchFamily="50" charset="0"/>
              </a:rPr>
              <a:t>Dashboard</a:t>
            </a:r>
          </a:p>
        </p:txBody>
      </p:sp>
      <p:sp>
        <p:nvSpPr>
          <p:cNvPr id="5" name="矩形 74"/>
          <p:cNvSpPr/>
          <p:nvPr/>
        </p:nvSpPr>
        <p:spPr>
          <a:xfrm>
            <a:off x="-20278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cxnSp>
        <p:nvCxnSpPr>
          <p:cNvPr id="6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BBDC38-85A1-80A7-5FBF-54C4782358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493549"/>
            <a:ext cx="10191750" cy="2915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66E3F-9D0E-A584-B1CE-D4A2725BEE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78" t="12554" r="18646" b="11543"/>
          <a:stretch>
            <a:fillRect/>
          </a:stretch>
        </p:blipFill>
        <p:spPr>
          <a:xfrm>
            <a:off x="1079428" y="3466253"/>
            <a:ext cx="10217223" cy="3137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 b="3224"/>
          <a:stretch>
            <a:fillRect/>
          </a:stretch>
        </p:blipFill>
        <p:spPr>
          <a:xfrm>
            <a:off x="-11678" y="-8468"/>
            <a:ext cx="12203678" cy="685800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40970" y="145568"/>
            <a:ext cx="11851640" cy="6567652"/>
            <a:chOff x="241300" y="145255"/>
            <a:chExt cx="11751395" cy="6567489"/>
          </a:xfrm>
        </p:grpSpPr>
        <p:grpSp>
          <p:nvGrpSpPr>
            <p:cNvPr id="39" name="组合 38"/>
            <p:cNvGrpSpPr/>
            <p:nvPr/>
          </p:nvGrpSpPr>
          <p:grpSpPr>
            <a:xfrm>
              <a:off x="241300" y="145256"/>
              <a:ext cx="11709400" cy="6567488"/>
              <a:chOff x="241300" y="101600"/>
              <a:chExt cx="11709400" cy="6567488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 flipV="1">
                <a:off x="11020180" y="5486400"/>
                <a:ext cx="930520" cy="1182688"/>
                <a:chOff x="8737600" y="1981200"/>
                <a:chExt cx="1290237" cy="1639888"/>
              </a:xfrm>
              <a:gradFill>
                <a:gsLst>
                  <a:gs pos="8000">
                    <a:srgbClr val="61FFFE"/>
                  </a:gs>
                  <a:gs pos="58000">
                    <a:srgbClr val="DD0BFD"/>
                  </a:gs>
                </a:gsLst>
                <a:lin ang="2700000" scaled="1"/>
              </a:gradFill>
            </p:grpSpPr>
            <p:sp>
              <p:nvSpPr>
                <p:cNvPr id="14" name="Rectangle 7"/>
                <p:cNvSpPr>
                  <a:spLocks noChangeArrowheads="1"/>
                </p:cNvSpPr>
                <p:nvPr/>
              </p:nvSpPr>
              <p:spPr bwMode="auto">
                <a:xfrm>
                  <a:off x="9139741" y="1981200"/>
                  <a:ext cx="422460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5" name="Rectangle 8"/>
                <p:cNvSpPr>
                  <a:spLocks noChangeArrowheads="1"/>
                </p:cNvSpPr>
                <p:nvPr/>
              </p:nvSpPr>
              <p:spPr bwMode="auto">
                <a:xfrm>
                  <a:off x="9607071" y="1981200"/>
                  <a:ext cx="71962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6" name="Rectangle 9"/>
                <p:cNvSpPr>
                  <a:spLocks noChangeArrowheads="1"/>
                </p:cNvSpPr>
                <p:nvPr/>
              </p:nvSpPr>
              <p:spPr bwMode="auto">
                <a:xfrm>
                  <a:off x="9723903" y="1981200"/>
                  <a:ext cx="71962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7" name="Rectangle 10"/>
                <p:cNvSpPr>
                  <a:spLocks noChangeArrowheads="1"/>
                </p:cNvSpPr>
                <p:nvPr/>
              </p:nvSpPr>
              <p:spPr bwMode="auto">
                <a:xfrm>
                  <a:off x="9841582" y="1981200"/>
                  <a:ext cx="71115" cy="685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9958415" y="1981200"/>
                  <a:ext cx="69422" cy="68576"/>
                </a:xfrm>
                <a:custGeom>
                  <a:avLst/>
                  <a:gdLst>
                    <a:gd name="T0" fmla="*/ 82 w 82"/>
                    <a:gd name="T1" fmla="*/ 81 h 81"/>
                    <a:gd name="T2" fmla="*/ 0 w 82"/>
                    <a:gd name="T3" fmla="*/ 81 h 81"/>
                    <a:gd name="T4" fmla="*/ 0 w 82"/>
                    <a:gd name="T5" fmla="*/ 0 h 81"/>
                    <a:gd name="T6" fmla="*/ 1 w 82"/>
                    <a:gd name="T7" fmla="*/ 0 h 81"/>
                    <a:gd name="T8" fmla="*/ 82 w 82"/>
                    <a:gd name="T9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81">
                      <a:moveTo>
                        <a:pt x="82" y="81"/>
                      </a:moveTo>
                      <a:lnTo>
                        <a:pt x="0" y="8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82" y="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8737600" y="1981200"/>
                  <a:ext cx="356424" cy="357270"/>
                </a:xfrm>
                <a:custGeom>
                  <a:avLst/>
                  <a:gdLst>
                    <a:gd name="T0" fmla="*/ 113 w 421"/>
                    <a:gd name="T1" fmla="*/ 422 h 422"/>
                    <a:gd name="T2" fmla="*/ 0 w 421"/>
                    <a:gd name="T3" fmla="*/ 422 h 422"/>
                    <a:gd name="T4" fmla="*/ 0 w 421"/>
                    <a:gd name="T5" fmla="*/ 421 h 422"/>
                    <a:gd name="T6" fmla="*/ 420 w 421"/>
                    <a:gd name="T7" fmla="*/ 0 h 422"/>
                    <a:gd name="T8" fmla="*/ 421 w 421"/>
                    <a:gd name="T9" fmla="*/ 0 h 422"/>
                    <a:gd name="T10" fmla="*/ 421 w 421"/>
                    <a:gd name="T11" fmla="*/ 113 h 422"/>
                    <a:gd name="T12" fmla="*/ 113 w 421"/>
                    <a:gd name="T13" fmla="*/ 422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1" h="422">
                      <a:moveTo>
                        <a:pt x="113" y="422"/>
                      </a:moveTo>
                      <a:lnTo>
                        <a:pt x="0" y="422"/>
                      </a:lnTo>
                      <a:lnTo>
                        <a:pt x="0" y="421"/>
                      </a:lnTo>
                      <a:lnTo>
                        <a:pt x="420" y="0"/>
                      </a:lnTo>
                      <a:lnTo>
                        <a:pt x="421" y="0"/>
                      </a:lnTo>
                      <a:lnTo>
                        <a:pt x="421" y="113"/>
                      </a:lnTo>
                      <a:lnTo>
                        <a:pt x="113" y="4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8737600" y="3162224"/>
                  <a:ext cx="68576" cy="154930"/>
                </a:xfrm>
                <a:custGeom>
                  <a:avLst/>
                  <a:gdLst>
                    <a:gd name="T0" fmla="*/ 81 w 81"/>
                    <a:gd name="T1" fmla="*/ 0 h 183"/>
                    <a:gd name="T2" fmla="*/ 0 w 81"/>
                    <a:gd name="T3" fmla="*/ 80 h 183"/>
                    <a:gd name="T4" fmla="*/ 0 w 81"/>
                    <a:gd name="T5" fmla="*/ 183 h 183"/>
                    <a:gd name="T6" fmla="*/ 81 w 81"/>
                    <a:gd name="T7" fmla="*/ 103 h 183"/>
                    <a:gd name="T8" fmla="*/ 81 w 81"/>
                    <a:gd name="T9" fmla="*/ 0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3">
                      <a:moveTo>
                        <a:pt x="81" y="0"/>
                      </a:moveTo>
                      <a:lnTo>
                        <a:pt x="0" y="80"/>
                      </a:lnTo>
                      <a:lnTo>
                        <a:pt x="0" y="183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8" name="Freeform 21"/>
                <p:cNvSpPr/>
                <p:nvPr/>
              </p:nvSpPr>
              <p:spPr bwMode="auto">
                <a:xfrm>
                  <a:off x="8737600" y="2858290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0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0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29" name="Freeform 22"/>
                <p:cNvSpPr/>
                <p:nvPr/>
              </p:nvSpPr>
              <p:spPr bwMode="auto">
                <a:xfrm>
                  <a:off x="8737600" y="2384188"/>
                  <a:ext cx="68576" cy="477489"/>
                </a:xfrm>
                <a:custGeom>
                  <a:avLst/>
                  <a:gdLst>
                    <a:gd name="T0" fmla="*/ 81 w 81"/>
                    <a:gd name="T1" fmla="*/ 0 h 564"/>
                    <a:gd name="T2" fmla="*/ 0 w 81"/>
                    <a:gd name="T3" fmla="*/ 0 h 564"/>
                    <a:gd name="T4" fmla="*/ 0 w 81"/>
                    <a:gd name="T5" fmla="*/ 564 h 564"/>
                    <a:gd name="T6" fmla="*/ 81 w 81"/>
                    <a:gd name="T7" fmla="*/ 483 h 564"/>
                    <a:gd name="T8" fmla="*/ 81 w 81"/>
                    <a:gd name="T9" fmla="*/ 0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564">
                      <a:moveTo>
                        <a:pt x="81" y="0"/>
                      </a:moveTo>
                      <a:lnTo>
                        <a:pt x="0" y="0"/>
                      </a:lnTo>
                      <a:lnTo>
                        <a:pt x="0" y="564"/>
                      </a:lnTo>
                      <a:lnTo>
                        <a:pt x="81" y="48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0" name="Freeform 23"/>
                <p:cNvSpPr/>
                <p:nvPr/>
              </p:nvSpPr>
              <p:spPr bwMode="auto">
                <a:xfrm>
                  <a:off x="8737600" y="3009834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1" name="Freeform 24"/>
                <p:cNvSpPr/>
                <p:nvPr/>
              </p:nvSpPr>
              <p:spPr bwMode="auto">
                <a:xfrm>
                  <a:off x="8737600" y="3313768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3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  <p:sp>
              <p:nvSpPr>
                <p:cNvPr id="32" name="Freeform 25"/>
                <p:cNvSpPr/>
                <p:nvPr/>
              </p:nvSpPr>
              <p:spPr bwMode="auto">
                <a:xfrm>
                  <a:off x="8737600" y="3465311"/>
                  <a:ext cx="68576" cy="155777"/>
                </a:xfrm>
                <a:custGeom>
                  <a:avLst/>
                  <a:gdLst>
                    <a:gd name="T0" fmla="*/ 81 w 81"/>
                    <a:gd name="T1" fmla="*/ 0 h 184"/>
                    <a:gd name="T2" fmla="*/ 0 w 81"/>
                    <a:gd name="T3" fmla="*/ 81 h 184"/>
                    <a:gd name="T4" fmla="*/ 0 w 81"/>
                    <a:gd name="T5" fmla="*/ 184 h 184"/>
                    <a:gd name="T6" fmla="*/ 81 w 81"/>
                    <a:gd name="T7" fmla="*/ 104 h 184"/>
                    <a:gd name="T8" fmla="*/ 81 w 81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184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0" y="184"/>
                      </a:lnTo>
                      <a:lnTo>
                        <a:pt x="81" y="104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gradFill>
                      <a:gsLst>
                        <a:gs pos="89000">
                          <a:srgbClr val="61FFFE"/>
                        </a:gs>
                        <a:gs pos="25000">
                          <a:srgbClr val="DD0BFD"/>
                        </a:gs>
                      </a:gsLst>
                      <a:lin ang="2700000" scaled="1"/>
                    </a:gradFill>
                    <a:cs typeface="Hubot-Sans Black Italic" pitchFamily="50" charset="0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241300" y="101600"/>
                <a:ext cx="930520" cy="6567488"/>
                <a:chOff x="241300" y="101600"/>
                <a:chExt cx="930520" cy="6567488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 flipV="1">
                  <a:off x="241300" y="5486400"/>
                  <a:ext cx="930520" cy="1182688"/>
                  <a:chOff x="8737600" y="1981200"/>
                  <a:chExt cx="1290237" cy="1639888"/>
                </a:xfrm>
                <a:gradFill>
                  <a:gsLst>
                    <a:gs pos="8000">
                      <a:srgbClr val="61FFFE"/>
                    </a:gs>
                    <a:gs pos="58000">
                      <a:srgbClr val="DD0BFD"/>
                    </a:gs>
                  </a:gsLst>
                  <a:lin ang="2700000" scaled="1"/>
                </a:gradFill>
              </p:grpSpPr>
              <p:sp>
                <p:nvSpPr>
                  <p:cNvPr id="4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139741" y="1981200"/>
                    <a:ext cx="422460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9607071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9723903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2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9841582" y="1981200"/>
                    <a:ext cx="71115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3" name="Freeform 11"/>
                  <p:cNvSpPr/>
                  <p:nvPr/>
                </p:nvSpPr>
                <p:spPr bwMode="auto">
                  <a:xfrm>
                    <a:off x="9958415" y="1981200"/>
                    <a:ext cx="69422" cy="68576"/>
                  </a:xfrm>
                  <a:custGeom>
                    <a:avLst/>
                    <a:gdLst>
                      <a:gd name="T0" fmla="*/ 82 w 82"/>
                      <a:gd name="T1" fmla="*/ 81 h 81"/>
                      <a:gd name="T2" fmla="*/ 0 w 82"/>
                      <a:gd name="T3" fmla="*/ 81 h 81"/>
                      <a:gd name="T4" fmla="*/ 0 w 82"/>
                      <a:gd name="T5" fmla="*/ 0 h 81"/>
                      <a:gd name="T6" fmla="*/ 1 w 82"/>
                      <a:gd name="T7" fmla="*/ 0 h 81"/>
                      <a:gd name="T8" fmla="*/ 82 w 82"/>
                      <a:gd name="T9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" h="81">
                        <a:moveTo>
                          <a:pt x="82" y="81"/>
                        </a:moveTo>
                        <a:lnTo>
                          <a:pt x="0" y="8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82" y="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4" name="Freeform 19"/>
                  <p:cNvSpPr/>
                  <p:nvPr/>
                </p:nvSpPr>
                <p:spPr bwMode="auto">
                  <a:xfrm>
                    <a:off x="8737600" y="1981200"/>
                    <a:ext cx="356424" cy="357270"/>
                  </a:xfrm>
                  <a:custGeom>
                    <a:avLst/>
                    <a:gdLst>
                      <a:gd name="T0" fmla="*/ 113 w 421"/>
                      <a:gd name="T1" fmla="*/ 422 h 422"/>
                      <a:gd name="T2" fmla="*/ 0 w 421"/>
                      <a:gd name="T3" fmla="*/ 422 h 422"/>
                      <a:gd name="T4" fmla="*/ 0 w 421"/>
                      <a:gd name="T5" fmla="*/ 421 h 422"/>
                      <a:gd name="T6" fmla="*/ 420 w 421"/>
                      <a:gd name="T7" fmla="*/ 0 h 422"/>
                      <a:gd name="T8" fmla="*/ 421 w 421"/>
                      <a:gd name="T9" fmla="*/ 0 h 422"/>
                      <a:gd name="T10" fmla="*/ 421 w 421"/>
                      <a:gd name="T11" fmla="*/ 113 h 422"/>
                      <a:gd name="T12" fmla="*/ 113 w 421"/>
                      <a:gd name="T13" fmla="*/ 422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1" h="422">
                        <a:moveTo>
                          <a:pt x="113" y="422"/>
                        </a:moveTo>
                        <a:lnTo>
                          <a:pt x="0" y="422"/>
                        </a:lnTo>
                        <a:lnTo>
                          <a:pt x="0" y="421"/>
                        </a:lnTo>
                        <a:lnTo>
                          <a:pt x="420" y="0"/>
                        </a:lnTo>
                        <a:lnTo>
                          <a:pt x="421" y="0"/>
                        </a:lnTo>
                        <a:lnTo>
                          <a:pt x="421" y="113"/>
                        </a:lnTo>
                        <a:lnTo>
                          <a:pt x="113" y="4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5" name="Freeform 20"/>
                  <p:cNvSpPr/>
                  <p:nvPr/>
                </p:nvSpPr>
                <p:spPr bwMode="auto">
                  <a:xfrm>
                    <a:off x="8737600" y="3162224"/>
                    <a:ext cx="68576" cy="154930"/>
                  </a:xfrm>
                  <a:custGeom>
                    <a:avLst/>
                    <a:gdLst>
                      <a:gd name="T0" fmla="*/ 81 w 81"/>
                      <a:gd name="T1" fmla="*/ 0 h 183"/>
                      <a:gd name="T2" fmla="*/ 0 w 81"/>
                      <a:gd name="T3" fmla="*/ 80 h 183"/>
                      <a:gd name="T4" fmla="*/ 0 w 81"/>
                      <a:gd name="T5" fmla="*/ 183 h 183"/>
                      <a:gd name="T6" fmla="*/ 81 w 81"/>
                      <a:gd name="T7" fmla="*/ 103 h 183"/>
                      <a:gd name="T8" fmla="*/ 81 w 81"/>
                      <a:gd name="T9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3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3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6" name="Freeform 21"/>
                  <p:cNvSpPr/>
                  <p:nvPr/>
                </p:nvSpPr>
                <p:spPr bwMode="auto">
                  <a:xfrm>
                    <a:off x="8737600" y="2858290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0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7" name="Freeform 22"/>
                  <p:cNvSpPr/>
                  <p:nvPr/>
                </p:nvSpPr>
                <p:spPr bwMode="auto">
                  <a:xfrm>
                    <a:off x="8737600" y="2384188"/>
                    <a:ext cx="68576" cy="477489"/>
                  </a:xfrm>
                  <a:custGeom>
                    <a:avLst/>
                    <a:gdLst>
                      <a:gd name="T0" fmla="*/ 81 w 81"/>
                      <a:gd name="T1" fmla="*/ 0 h 564"/>
                      <a:gd name="T2" fmla="*/ 0 w 81"/>
                      <a:gd name="T3" fmla="*/ 0 h 564"/>
                      <a:gd name="T4" fmla="*/ 0 w 81"/>
                      <a:gd name="T5" fmla="*/ 564 h 564"/>
                      <a:gd name="T6" fmla="*/ 81 w 81"/>
                      <a:gd name="T7" fmla="*/ 483 h 564"/>
                      <a:gd name="T8" fmla="*/ 81 w 81"/>
                      <a:gd name="T9" fmla="*/ 0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564">
                        <a:moveTo>
                          <a:pt x="81" y="0"/>
                        </a:moveTo>
                        <a:lnTo>
                          <a:pt x="0" y="0"/>
                        </a:lnTo>
                        <a:lnTo>
                          <a:pt x="0" y="564"/>
                        </a:lnTo>
                        <a:lnTo>
                          <a:pt x="81" y="48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8" name="Freeform 23"/>
                  <p:cNvSpPr/>
                  <p:nvPr/>
                </p:nvSpPr>
                <p:spPr bwMode="auto">
                  <a:xfrm>
                    <a:off x="8737600" y="3009834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59" name="Freeform 24"/>
                  <p:cNvSpPr/>
                  <p:nvPr/>
                </p:nvSpPr>
                <p:spPr bwMode="auto">
                  <a:xfrm>
                    <a:off x="8737600" y="3313768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0" name="Freeform 25"/>
                  <p:cNvSpPr/>
                  <p:nvPr/>
                </p:nvSpPr>
                <p:spPr bwMode="auto">
                  <a:xfrm>
                    <a:off x="8737600" y="3465311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4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4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</p:grpSp>
            <p:grpSp>
              <p:nvGrpSpPr>
                <p:cNvPr id="61" name="组合 60"/>
                <p:cNvGrpSpPr/>
                <p:nvPr/>
              </p:nvGrpSpPr>
              <p:grpSpPr>
                <a:xfrm>
                  <a:off x="241300" y="101600"/>
                  <a:ext cx="930520" cy="1182688"/>
                  <a:chOff x="8737600" y="1981200"/>
                  <a:chExt cx="1290237" cy="1639888"/>
                </a:xfrm>
                <a:gradFill>
                  <a:gsLst>
                    <a:gs pos="8000">
                      <a:srgbClr val="61FFFE"/>
                    </a:gs>
                    <a:gs pos="58000">
                      <a:srgbClr val="DD0BFD"/>
                    </a:gs>
                  </a:gsLst>
                  <a:lin ang="2700000" scaled="1"/>
                </a:gradFill>
              </p:grpSpPr>
              <p:sp>
                <p:nvSpPr>
                  <p:cNvPr id="62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139741" y="1981200"/>
                    <a:ext cx="422460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3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9607071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4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9723903" y="1981200"/>
                    <a:ext cx="71962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9841582" y="1981200"/>
                    <a:ext cx="71115" cy="6857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6" name="Freeform 11"/>
                  <p:cNvSpPr/>
                  <p:nvPr/>
                </p:nvSpPr>
                <p:spPr bwMode="auto">
                  <a:xfrm>
                    <a:off x="9958415" y="1981200"/>
                    <a:ext cx="69422" cy="68576"/>
                  </a:xfrm>
                  <a:custGeom>
                    <a:avLst/>
                    <a:gdLst>
                      <a:gd name="T0" fmla="*/ 82 w 82"/>
                      <a:gd name="T1" fmla="*/ 81 h 81"/>
                      <a:gd name="T2" fmla="*/ 0 w 82"/>
                      <a:gd name="T3" fmla="*/ 81 h 81"/>
                      <a:gd name="T4" fmla="*/ 0 w 82"/>
                      <a:gd name="T5" fmla="*/ 0 h 81"/>
                      <a:gd name="T6" fmla="*/ 1 w 82"/>
                      <a:gd name="T7" fmla="*/ 0 h 81"/>
                      <a:gd name="T8" fmla="*/ 82 w 82"/>
                      <a:gd name="T9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" h="81">
                        <a:moveTo>
                          <a:pt x="82" y="81"/>
                        </a:moveTo>
                        <a:lnTo>
                          <a:pt x="0" y="81"/>
                        </a:ln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82" y="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7" name="Freeform 19"/>
                  <p:cNvSpPr/>
                  <p:nvPr/>
                </p:nvSpPr>
                <p:spPr bwMode="auto">
                  <a:xfrm>
                    <a:off x="8737600" y="1981200"/>
                    <a:ext cx="356424" cy="357270"/>
                  </a:xfrm>
                  <a:custGeom>
                    <a:avLst/>
                    <a:gdLst>
                      <a:gd name="T0" fmla="*/ 113 w 421"/>
                      <a:gd name="T1" fmla="*/ 422 h 422"/>
                      <a:gd name="T2" fmla="*/ 0 w 421"/>
                      <a:gd name="T3" fmla="*/ 422 h 422"/>
                      <a:gd name="T4" fmla="*/ 0 w 421"/>
                      <a:gd name="T5" fmla="*/ 421 h 422"/>
                      <a:gd name="T6" fmla="*/ 420 w 421"/>
                      <a:gd name="T7" fmla="*/ 0 h 422"/>
                      <a:gd name="T8" fmla="*/ 421 w 421"/>
                      <a:gd name="T9" fmla="*/ 0 h 422"/>
                      <a:gd name="T10" fmla="*/ 421 w 421"/>
                      <a:gd name="T11" fmla="*/ 113 h 422"/>
                      <a:gd name="T12" fmla="*/ 113 w 421"/>
                      <a:gd name="T13" fmla="*/ 422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1" h="422">
                        <a:moveTo>
                          <a:pt x="113" y="422"/>
                        </a:moveTo>
                        <a:lnTo>
                          <a:pt x="0" y="422"/>
                        </a:lnTo>
                        <a:lnTo>
                          <a:pt x="0" y="421"/>
                        </a:lnTo>
                        <a:lnTo>
                          <a:pt x="420" y="0"/>
                        </a:lnTo>
                        <a:lnTo>
                          <a:pt x="421" y="0"/>
                        </a:lnTo>
                        <a:lnTo>
                          <a:pt x="421" y="113"/>
                        </a:lnTo>
                        <a:lnTo>
                          <a:pt x="113" y="4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8" name="Freeform 20"/>
                  <p:cNvSpPr/>
                  <p:nvPr/>
                </p:nvSpPr>
                <p:spPr bwMode="auto">
                  <a:xfrm>
                    <a:off x="8737600" y="3162224"/>
                    <a:ext cx="68576" cy="154930"/>
                  </a:xfrm>
                  <a:custGeom>
                    <a:avLst/>
                    <a:gdLst>
                      <a:gd name="T0" fmla="*/ 81 w 81"/>
                      <a:gd name="T1" fmla="*/ 0 h 183"/>
                      <a:gd name="T2" fmla="*/ 0 w 81"/>
                      <a:gd name="T3" fmla="*/ 80 h 183"/>
                      <a:gd name="T4" fmla="*/ 0 w 81"/>
                      <a:gd name="T5" fmla="*/ 183 h 183"/>
                      <a:gd name="T6" fmla="*/ 81 w 81"/>
                      <a:gd name="T7" fmla="*/ 103 h 183"/>
                      <a:gd name="T8" fmla="*/ 81 w 81"/>
                      <a:gd name="T9" fmla="*/ 0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3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3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69" name="Freeform 21"/>
                  <p:cNvSpPr/>
                  <p:nvPr/>
                </p:nvSpPr>
                <p:spPr bwMode="auto">
                  <a:xfrm>
                    <a:off x="8737600" y="2858290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0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0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0" name="Freeform 22"/>
                  <p:cNvSpPr/>
                  <p:nvPr/>
                </p:nvSpPr>
                <p:spPr bwMode="auto">
                  <a:xfrm>
                    <a:off x="8737600" y="2384188"/>
                    <a:ext cx="68576" cy="477489"/>
                  </a:xfrm>
                  <a:custGeom>
                    <a:avLst/>
                    <a:gdLst>
                      <a:gd name="T0" fmla="*/ 81 w 81"/>
                      <a:gd name="T1" fmla="*/ 0 h 564"/>
                      <a:gd name="T2" fmla="*/ 0 w 81"/>
                      <a:gd name="T3" fmla="*/ 0 h 564"/>
                      <a:gd name="T4" fmla="*/ 0 w 81"/>
                      <a:gd name="T5" fmla="*/ 564 h 564"/>
                      <a:gd name="T6" fmla="*/ 81 w 81"/>
                      <a:gd name="T7" fmla="*/ 483 h 564"/>
                      <a:gd name="T8" fmla="*/ 81 w 81"/>
                      <a:gd name="T9" fmla="*/ 0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564">
                        <a:moveTo>
                          <a:pt x="81" y="0"/>
                        </a:moveTo>
                        <a:lnTo>
                          <a:pt x="0" y="0"/>
                        </a:lnTo>
                        <a:lnTo>
                          <a:pt x="0" y="564"/>
                        </a:lnTo>
                        <a:lnTo>
                          <a:pt x="81" y="48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1" name="Freeform 23"/>
                  <p:cNvSpPr/>
                  <p:nvPr/>
                </p:nvSpPr>
                <p:spPr bwMode="auto">
                  <a:xfrm>
                    <a:off x="8737600" y="3009834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2" name="Freeform 24"/>
                  <p:cNvSpPr/>
                  <p:nvPr/>
                </p:nvSpPr>
                <p:spPr bwMode="auto">
                  <a:xfrm>
                    <a:off x="8737600" y="3313768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3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  <p:sp>
                <p:nvSpPr>
                  <p:cNvPr id="73" name="Freeform 25"/>
                  <p:cNvSpPr/>
                  <p:nvPr/>
                </p:nvSpPr>
                <p:spPr bwMode="auto">
                  <a:xfrm>
                    <a:off x="8737600" y="3465311"/>
                    <a:ext cx="68576" cy="155777"/>
                  </a:xfrm>
                  <a:custGeom>
                    <a:avLst/>
                    <a:gdLst>
                      <a:gd name="T0" fmla="*/ 81 w 81"/>
                      <a:gd name="T1" fmla="*/ 0 h 184"/>
                      <a:gd name="T2" fmla="*/ 0 w 81"/>
                      <a:gd name="T3" fmla="*/ 81 h 184"/>
                      <a:gd name="T4" fmla="*/ 0 w 81"/>
                      <a:gd name="T5" fmla="*/ 184 h 184"/>
                      <a:gd name="T6" fmla="*/ 81 w 81"/>
                      <a:gd name="T7" fmla="*/ 104 h 184"/>
                      <a:gd name="T8" fmla="*/ 81 w 81"/>
                      <a:gd name="T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184">
                        <a:moveTo>
                          <a:pt x="81" y="0"/>
                        </a:moveTo>
                        <a:lnTo>
                          <a:pt x="0" y="81"/>
                        </a:lnTo>
                        <a:lnTo>
                          <a:pt x="0" y="184"/>
                        </a:lnTo>
                        <a:lnTo>
                          <a:pt x="81" y="104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gradFill>
                        <a:gsLst>
                          <a:gs pos="89000">
                            <a:srgbClr val="61FFFE"/>
                          </a:gs>
                          <a:gs pos="25000">
                            <a:srgbClr val="DD0BFD"/>
                          </a:gs>
                        </a:gsLst>
                        <a:lin ang="2700000" scaled="1"/>
                      </a:gradFill>
                      <a:cs typeface="Hubot-Sans Black Italic" pitchFamily="50" charset="0"/>
                    </a:endParaRPr>
                  </a:p>
                </p:txBody>
              </p:sp>
            </p:grpSp>
          </p:grpSp>
        </p:grpSp>
        <p:sp>
          <p:nvSpPr>
            <p:cNvPr id="81" name="Freeform 41"/>
            <p:cNvSpPr/>
            <p:nvPr/>
          </p:nvSpPr>
          <p:spPr bwMode="auto">
            <a:xfrm rot="16200000">
              <a:off x="10299231" y="1705275"/>
              <a:ext cx="3253483" cy="133444"/>
            </a:xfrm>
            <a:custGeom>
              <a:avLst/>
              <a:gdLst>
                <a:gd name="T0" fmla="*/ 7680 w 7680"/>
                <a:gd name="T1" fmla="*/ 91 h 315"/>
                <a:gd name="T2" fmla="*/ 7458 w 7680"/>
                <a:gd name="T3" fmla="*/ 315 h 315"/>
                <a:gd name="T4" fmla="*/ 0 w 7680"/>
                <a:gd name="T5" fmla="*/ 315 h 315"/>
                <a:gd name="T6" fmla="*/ 222 w 7680"/>
                <a:gd name="T7" fmla="*/ 91 h 315"/>
                <a:gd name="T8" fmla="*/ 3176 w 7680"/>
                <a:gd name="T9" fmla="*/ 91 h 315"/>
                <a:gd name="T10" fmla="*/ 3266 w 7680"/>
                <a:gd name="T11" fmla="*/ 0 h 315"/>
                <a:gd name="T12" fmla="*/ 5765 w 7680"/>
                <a:gd name="T13" fmla="*/ 0 h 315"/>
                <a:gd name="T14" fmla="*/ 5855 w 7680"/>
                <a:gd name="T15" fmla="*/ 91 h 315"/>
                <a:gd name="T16" fmla="*/ 7680 w 7680"/>
                <a:gd name="T17" fmla="*/ 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80" h="315">
                  <a:moveTo>
                    <a:pt x="7680" y="91"/>
                  </a:moveTo>
                  <a:lnTo>
                    <a:pt x="7458" y="315"/>
                  </a:lnTo>
                  <a:lnTo>
                    <a:pt x="0" y="315"/>
                  </a:lnTo>
                  <a:lnTo>
                    <a:pt x="222" y="91"/>
                  </a:lnTo>
                  <a:lnTo>
                    <a:pt x="3176" y="91"/>
                  </a:lnTo>
                  <a:lnTo>
                    <a:pt x="3266" y="0"/>
                  </a:lnTo>
                  <a:lnTo>
                    <a:pt x="5765" y="0"/>
                  </a:lnTo>
                  <a:lnTo>
                    <a:pt x="5855" y="91"/>
                  </a:lnTo>
                  <a:lnTo>
                    <a:pt x="7680" y="91"/>
                  </a:lnTo>
                  <a:close/>
                </a:path>
              </a:pathLst>
            </a:custGeom>
            <a:gradFill flip="none" rotWithShape="1">
              <a:gsLst>
                <a:gs pos="95000">
                  <a:srgbClr val="61FFFE"/>
                </a:gs>
                <a:gs pos="19000">
                  <a:srgbClr val="DD0BFD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cxnSp>
        <p:nvCxnSpPr>
          <p:cNvPr id="90" name="直接连接符 89"/>
          <p:cNvCxnSpPr/>
          <p:nvPr/>
        </p:nvCxnSpPr>
        <p:spPr>
          <a:xfrm>
            <a:off x="5239629" y="254098"/>
            <a:ext cx="5217160" cy="381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498475" y="829310"/>
            <a:ext cx="4412615" cy="81280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80" name="Freeform 45"/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2" name="Freeform 46"/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3" name="Freeform 47"/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4" name="Freeform 48"/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9" name="Freeform 49"/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387252" y="99071"/>
            <a:ext cx="212117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  <a:cs typeface="Hubot-Sans Black Italic" pitchFamily="50" charset="0"/>
              </a:rPr>
              <a:t>Dashboard</a:t>
            </a:r>
          </a:p>
        </p:txBody>
      </p:sp>
      <p:sp>
        <p:nvSpPr>
          <p:cNvPr id="5" name="矩形 74"/>
          <p:cNvSpPr/>
          <p:nvPr/>
        </p:nvSpPr>
        <p:spPr>
          <a:xfrm>
            <a:off x="-20278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cxnSp>
        <p:nvCxnSpPr>
          <p:cNvPr id="6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6F0B66-4C4C-28A1-2166-15DF15A5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34" y="516664"/>
            <a:ext cx="10150712" cy="307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658E2-9C31-6AEB-4569-99133822E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9" y="3616125"/>
            <a:ext cx="10165400" cy="30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1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362274" y="211467"/>
            <a:ext cx="1058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Weekday Vs Weekend Payment Statistics</a:t>
            </a:r>
          </a:p>
          <a:p>
            <a:r>
              <a:rPr lang="en-US" altLang="zh-C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  <a:cs typeface="Hubot-Sans Black Italic" pitchFamily="50" charset="0"/>
              </a:rPr>
              <a:t> </a:t>
            </a:r>
            <a:endParaRPr lang="zh-CN" altLang="en-US" sz="20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  <a:cs typeface="Hubot-Sans Black Italic" pitchFamily="50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338025" y="583772"/>
            <a:ext cx="5614042" cy="71548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80" name="Freeform 45"/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2" name="Freeform 46"/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3" name="Freeform 47"/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4" name="Freeform 48"/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89" name="Freeform 49"/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cxnSp>
        <p:nvCxnSpPr>
          <p:cNvPr id="90" name="直接连接符 89"/>
          <p:cNvCxnSpPr/>
          <p:nvPr/>
        </p:nvCxnSpPr>
        <p:spPr>
          <a:xfrm>
            <a:off x="5239629" y="254098"/>
            <a:ext cx="5217160" cy="381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-11388" y="138105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cxnSp>
        <p:nvCxnSpPr>
          <p:cNvPr id="27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>
            <a:extLst>
              <a:ext uri="{FF2B5EF4-FFF2-40B4-BE49-F238E27FC236}">
                <a16:creationId xmlns:a16="http://schemas.microsoft.com/office/drawing/2014/main" id="{4A61B10F-727E-DFAF-52F0-46F672DC928E}"/>
              </a:ext>
            </a:extLst>
          </p:cNvPr>
          <p:cNvSpPr/>
          <p:nvPr/>
        </p:nvSpPr>
        <p:spPr bwMode="auto">
          <a:xfrm>
            <a:off x="9064625" y="382905"/>
            <a:ext cx="2682240" cy="1971675"/>
          </a:xfrm>
          <a:custGeom>
            <a:avLst/>
            <a:gdLst>
              <a:gd name="T0" fmla="*/ 476 w 2207"/>
              <a:gd name="T1" fmla="*/ 0 h 1539"/>
              <a:gd name="T2" fmla="*/ 2207 w 2207"/>
              <a:gd name="T3" fmla="*/ 0 h 1539"/>
              <a:gd name="T4" fmla="*/ 1732 w 2207"/>
              <a:gd name="T5" fmla="*/ 1539 h 1539"/>
              <a:gd name="T6" fmla="*/ 0 w 2207"/>
              <a:gd name="T7" fmla="*/ 1539 h 1539"/>
              <a:gd name="T8" fmla="*/ 476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6" y="0"/>
                </a:moveTo>
                <a:lnTo>
                  <a:pt x="2207" y="0"/>
                </a:lnTo>
                <a:lnTo>
                  <a:pt x="1732" y="1539"/>
                </a:lnTo>
                <a:lnTo>
                  <a:pt x="0" y="1539"/>
                </a:lnTo>
                <a:lnTo>
                  <a:pt x="476" y="0"/>
                </a:lnTo>
                <a:close/>
              </a:path>
            </a:pathLst>
          </a:custGeom>
          <a:blipFill>
            <a:blip r:embed="rId3"/>
            <a:srcRect/>
            <a:stretch>
              <a:fillRect l="-11083" r="-110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E633369C-399A-9DCA-B064-FA9A43D08FF8}"/>
              </a:ext>
            </a:extLst>
          </p:cNvPr>
          <p:cNvSpPr/>
          <p:nvPr/>
        </p:nvSpPr>
        <p:spPr bwMode="auto">
          <a:xfrm>
            <a:off x="8460740" y="248475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4"/>
            <a:srcRect/>
            <a:stretch>
              <a:fillRect l="-12044" r="-1195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FEE947EB-802C-3BCB-14AB-9054CFC7C038}"/>
              </a:ext>
            </a:extLst>
          </p:cNvPr>
          <p:cNvSpPr/>
          <p:nvPr/>
        </p:nvSpPr>
        <p:spPr bwMode="auto">
          <a:xfrm>
            <a:off x="7873365" y="458660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5"/>
            <a:srcRect/>
            <a:stretch>
              <a:fillRect l="-47021" r="-4668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6461BB55-AAFA-4433-3CBC-7CA5439ED0AC}"/>
              </a:ext>
            </a:extLst>
          </p:cNvPr>
          <p:cNvSpPr/>
          <p:nvPr/>
        </p:nvSpPr>
        <p:spPr bwMode="auto">
          <a:xfrm>
            <a:off x="340043" y="719793"/>
            <a:ext cx="5545068" cy="5838487"/>
          </a:xfrm>
          <a:custGeom>
            <a:avLst/>
            <a:gdLst>
              <a:gd name="T0" fmla="*/ 7490 w 7680"/>
              <a:gd name="T1" fmla="*/ 0 h 3405"/>
              <a:gd name="T2" fmla="*/ 6901 w 7680"/>
              <a:gd name="T3" fmla="*/ 0 h 3405"/>
              <a:gd name="T4" fmla="*/ 6625 w 7680"/>
              <a:gd name="T5" fmla="*/ 276 h 3405"/>
              <a:gd name="T6" fmla="*/ 4006 w 7680"/>
              <a:gd name="T7" fmla="*/ 276 h 3405"/>
              <a:gd name="T8" fmla="*/ 3730 w 7680"/>
              <a:gd name="T9" fmla="*/ 0 h 3405"/>
              <a:gd name="T10" fmla="*/ 191 w 7680"/>
              <a:gd name="T11" fmla="*/ 0 h 3405"/>
              <a:gd name="T12" fmla="*/ 0 w 7680"/>
              <a:gd name="T13" fmla="*/ 190 h 3405"/>
              <a:gd name="T14" fmla="*/ 0 w 7680"/>
              <a:gd name="T15" fmla="*/ 3214 h 3405"/>
              <a:gd name="T16" fmla="*/ 191 w 7680"/>
              <a:gd name="T17" fmla="*/ 3405 h 3405"/>
              <a:gd name="T18" fmla="*/ 7490 w 7680"/>
              <a:gd name="T19" fmla="*/ 3405 h 3405"/>
              <a:gd name="T20" fmla="*/ 7680 w 7680"/>
              <a:gd name="T21" fmla="*/ 3214 h 3405"/>
              <a:gd name="T22" fmla="*/ 7680 w 7680"/>
              <a:gd name="T23" fmla="*/ 190 h 3405"/>
              <a:gd name="T24" fmla="*/ 7490 w 7680"/>
              <a:gd name="T25" fmla="*/ 0 h 3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0" h="3405">
                <a:moveTo>
                  <a:pt x="7490" y="0"/>
                </a:moveTo>
                <a:lnTo>
                  <a:pt x="6901" y="0"/>
                </a:lnTo>
                <a:lnTo>
                  <a:pt x="6625" y="276"/>
                </a:lnTo>
                <a:lnTo>
                  <a:pt x="4006" y="276"/>
                </a:lnTo>
                <a:lnTo>
                  <a:pt x="3730" y="0"/>
                </a:lnTo>
                <a:lnTo>
                  <a:pt x="191" y="0"/>
                </a:lnTo>
                <a:lnTo>
                  <a:pt x="0" y="190"/>
                </a:lnTo>
                <a:lnTo>
                  <a:pt x="0" y="3214"/>
                </a:lnTo>
                <a:lnTo>
                  <a:pt x="191" y="3405"/>
                </a:lnTo>
                <a:lnTo>
                  <a:pt x="7490" y="3405"/>
                </a:lnTo>
                <a:lnTo>
                  <a:pt x="7680" y="3214"/>
                </a:lnTo>
                <a:lnTo>
                  <a:pt x="7680" y="190"/>
                </a:lnTo>
                <a:lnTo>
                  <a:pt x="7490" y="0"/>
                </a:lnTo>
                <a:close/>
              </a:path>
            </a:pathLst>
          </a:custGeom>
          <a:noFill/>
          <a:ln w="15875">
            <a:gradFill>
              <a:gsLst>
                <a:gs pos="18000">
                  <a:srgbClr val="DD0BFD"/>
                </a:gs>
                <a:gs pos="100000">
                  <a:srgbClr val="61FFFE"/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Hubot-Sans Black Italic" pitchFamily="50" charset="0"/>
            </a:endParaRPr>
          </a:p>
        </p:txBody>
      </p:sp>
      <p:sp>
        <p:nvSpPr>
          <p:cNvPr id="20" name="矩形 78">
            <a:extLst>
              <a:ext uri="{FF2B5EF4-FFF2-40B4-BE49-F238E27FC236}">
                <a16:creationId xmlns:a16="http://schemas.microsoft.com/office/drawing/2014/main" id="{20832DDC-7BE8-C756-A012-BF75F67C1474}"/>
              </a:ext>
            </a:extLst>
          </p:cNvPr>
          <p:cNvSpPr/>
          <p:nvPr/>
        </p:nvSpPr>
        <p:spPr>
          <a:xfrm>
            <a:off x="489360" y="1291658"/>
            <a:ext cx="5282790" cy="22157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Day of the Week with Highest Sales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Online Payment Preferences</a:t>
            </a:r>
            <a:endParaRPr lang="en-US" altLang="zh-CN" dirty="0">
              <a:gradFill flip="none" rotWithShape="1">
                <a:gsLst>
                  <a:gs pos="89000">
                    <a:srgbClr val="61FFFE"/>
                  </a:gs>
                  <a:gs pos="25000">
                    <a:srgbClr val="DD0BFD"/>
                  </a:gs>
                </a:gsLst>
                <a:lin ang="2700000" scaled="1"/>
                <a:tileRect/>
              </a:gradFill>
              <a:latin typeface="Hubot-Sans Black Italic" pitchFamily="50" charset="0"/>
              <a:ea typeface="+mj-ea"/>
              <a:cs typeface="Hubot-Sans Black Italic" pitchFamily="50" charset="0"/>
            </a:endParaRPr>
          </a:p>
          <a:p>
            <a:pPr>
              <a:lnSpc>
                <a:spcPct val="250000"/>
              </a:lnSpc>
            </a:pPr>
            <a:endParaRPr lang="en-US" altLang="zh-CN" dirty="0">
              <a:gradFill flip="none" rotWithShape="1">
                <a:gsLst>
                  <a:gs pos="89000">
                    <a:srgbClr val="61FFFE"/>
                  </a:gs>
                  <a:gs pos="25000">
                    <a:srgbClr val="DD0BFD"/>
                  </a:gs>
                </a:gsLst>
                <a:lin ang="2700000" scaled="1"/>
                <a:tileRect/>
              </a:gradFill>
              <a:latin typeface="Hubot-Sans Black Italic" pitchFamily="50" charset="0"/>
              <a:ea typeface="+mj-ea"/>
              <a:cs typeface="Hubot-Sans Black Italic" pitchFamily="50" charset="0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D7FFECDD-4C82-4587-AAA9-3F080D84B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198581"/>
              </p:ext>
            </p:extLst>
          </p:nvPr>
        </p:nvGraphicFramePr>
        <p:xfrm>
          <a:off x="6671832" y="1291658"/>
          <a:ext cx="4785586" cy="333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3"/>
          <p:cNvSpPr>
            <a:spLocks noChangeAspect="1" noChangeArrowheads="1" noTextEdit="1"/>
          </p:cNvSpPr>
          <p:nvPr/>
        </p:nvSpPr>
        <p:spPr bwMode="auto">
          <a:xfrm>
            <a:off x="1113632" y="2480231"/>
            <a:ext cx="9710737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5" name="Freeform 5"/>
          <p:cNvSpPr/>
          <p:nvPr/>
        </p:nvSpPr>
        <p:spPr bwMode="auto">
          <a:xfrm>
            <a:off x="9064625" y="382905"/>
            <a:ext cx="2682240" cy="1971675"/>
          </a:xfrm>
          <a:custGeom>
            <a:avLst/>
            <a:gdLst>
              <a:gd name="T0" fmla="*/ 476 w 2207"/>
              <a:gd name="T1" fmla="*/ 0 h 1539"/>
              <a:gd name="T2" fmla="*/ 2207 w 2207"/>
              <a:gd name="T3" fmla="*/ 0 h 1539"/>
              <a:gd name="T4" fmla="*/ 1732 w 2207"/>
              <a:gd name="T5" fmla="*/ 1539 h 1539"/>
              <a:gd name="T6" fmla="*/ 0 w 2207"/>
              <a:gd name="T7" fmla="*/ 1539 h 1539"/>
              <a:gd name="T8" fmla="*/ 476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6" y="0"/>
                </a:moveTo>
                <a:lnTo>
                  <a:pt x="2207" y="0"/>
                </a:lnTo>
                <a:lnTo>
                  <a:pt x="1732" y="1539"/>
                </a:lnTo>
                <a:lnTo>
                  <a:pt x="0" y="1539"/>
                </a:lnTo>
                <a:lnTo>
                  <a:pt x="476" y="0"/>
                </a:lnTo>
                <a:close/>
              </a:path>
            </a:pathLst>
          </a:custGeom>
          <a:blipFill>
            <a:blip r:embed="rId3"/>
            <a:srcRect/>
            <a:stretch>
              <a:fillRect l="-11083" r="-110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6" name="Freeform 6"/>
          <p:cNvSpPr/>
          <p:nvPr/>
        </p:nvSpPr>
        <p:spPr bwMode="auto">
          <a:xfrm>
            <a:off x="8460740" y="248475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4"/>
            <a:srcRect/>
            <a:stretch>
              <a:fillRect l="-12044" r="-1195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7" name="Freeform 7"/>
          <p:cNvSpPr/>
          <p:nvPr/>
        </p:nvSpPr>
        <p:spPr bwMode="auto">
          <a:xfrm>
            <a:off x="7873365" y="458660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5"/>
            <a:srcRect/>
            <a:stretch>
              <a:fillRect l="-47021" r="-4668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5239629" y="254098"/>
            <a:ext cx="5217160" cy="381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-11388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sp>
        <p:nvSpPr>
          <p:cNvPr id="6" name="矩形 76">
            <a:extLst>
              <a:ext uri="{FF2B5EF4-FFF2-40B4-BE49-F238E27FC236}">
                <a16:creationId xmlns:a16="http://schemas.microsoft.com/office/drawing/2014/main" id="{D34C150F-E852-6F23-2F19-A2B752EBA2B2}"/>
              </a:ext>
            </a:extLst>
          </p:cNvPr>
          <p:cNvSpPr/>
          <p:nvPr/>
        </p:nvSpPr>
        <p:spPr>
          <a:xfrm>
            <a:off x="362274" y="154317"/>
            <a:ext cx="1058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Number of Orders with review score 5 and payment type as credit card</a:t>
            </a:r>
          </a:p>
          <a:p>
            <a:r>
              <a:rPr lang="en-US" altLang="zh-C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  <a:cs typeface="Hubot-Sans Black Italic" pitchFamily="50" charset="0"/>
              </a:rPr>
              <a:t> </a:t>
            </a:r>
            <a:endParaRPr lang="zh-CN" altLang="en-US" sz="20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  <a:cs typeface="Hubot-Sans Black Italic" pitchFamily="50" charset="0"/>
            </a:endParaRPr>
          </a:p>
        </p:txBody>
      </p:sp>
      <p:grpSp>
        <p:nvGrpSpPr>
          <p:cNvPr id="8" name="组合 78">
            <a:extLst>
              <a:ext uri="{FF2B5EF4-FFF2-40B4-BE49-F238E27FC236}">
                <a16:creationId xmlns:a16="http://schemas.microsoft.com/office/drawing/2014/main" id="{31DF5BD3-8AA1-32D4-FD90-D48DE25ABA9A}"/>
              </a:ext>
            </a:extLst>
          </p:cNvPr>
          <p:cNvGrpSpPr/>
          <p:nvPr/>
        </p:nvGrpSpPr>
        <p:grpSpPr>
          <a:xfrm>
            <a:off x="338024" y="583772"/>
            <a:ext cx="9303565" cy="82978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2D4AE088-6405-7DBA-4EF2-DBF6573BF7D9}"/>
                </a:ext>
              </a:extLst>
            </p:cNvPr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E18A660-A8D6-C554-4F45-1FF5A041D42F}"/>
                </a:ext>
              </a:extLst>
            </p:cNvPr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A7FA345F-B249-AE8C-F7FE-8A199CCCF8BA}"/>
                </a:ext>
              </a:extLst>
            </p:cNvPr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895403DD-B950-2627-CC25-AD9B1FF4ED04}"/>
                </a:ext>
              </a:extLst>
            </p:cNvPr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B3D4CAFE-748E-C80D-5157-B0510A0B4107}"/>
                </a:ext>
              </a:extLst>
            </p:cNvPr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D416DBE1-45F9-FFEC-9CEB-4AC11211DD5A}"/>
              </a:ext>
            </a:extLst>
          </p:cNvPr>
          <p:cNvSpPr/>
          <p:nvPr/>
        </p:nvSpPr>
        <p:spPr bwMode="auto">
          <a:xfrm>
            <a:off x="406718" y="738843"/>
            <a:ext cx="5022532" cy="5760166"/>
          </a:xfrm>
          <a:custGeom>
            <a:avLst/>
            <a:gdLst>
              <a:gd name="T0" fmla="*/ 7490 w 7680"/>
              <a:gd name="T1" fmla="*/ 0 h 3405"/>
              <a:gd name="T2" fmla="*/ 6901 w 7680"/>
              <a:gd name="T3" fmla="*/ 0 h 3405"/>
              <a:gd name="T4" fmla="*/ 6625 w 7680"/>
              <a:gd name="T5" fmla="*/ 276 h 3405"/>
              <a:gd name="T6" fmla="*/ 4006 w 7680"/>
              <a:gd name="T7" fmla="*/ 276 h 3405"/>
              <a:gd name="T8" fmla="*/ 3730 w 7680"/>
              <a:gd name="T9" fmla="*/ 0 h 3405"/>
              <a:gd name="T10" fmla="*/ 191 w 7680"/>
              <a:gd name="T11" fmla="*/ 0 h 3405"/>
              <a:gd name="T12" fmla="*/ 0 w 7680"/>
              <a:gd name="T13" fmla="*/ 190 h 3405"/>
              <a:gd name="T14" fmla="*/ 0 w 7680"/>
              <a:gd name="T15" fmla="*/ 3214 h 3405"/>
              <a:gd name="T16" fmla="*/ 191 w 7680"/>
              <a:gd name="T17" fmla="*/ 3405 h 3405"/>
              <a:gd name="T18" fmla="*/ 7490 w 7680"/>
              <a:gd name="T19" fmla="*/ 3405 h 3405"/>
              <a:gd name="T20" fmla="*/ 7680 w 7680"/>
              <a:gd name="T21" fmla="*/ 3214 h 3405"/>
              <a:gd name="T22" fmla="*/ 7680 w 7680"/>
              <a:gd name="T23" fmla="*/ 190 h 3405"/>
              <a:gd name="T24" fmla="*/ 7490 w 7680"/>
              <a:gd name="T25" fmla="*/ 0 h 3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0" h="3405">
                <a:moveTo>
                  <a:pt x="7490" y="0"/>
                </a:moveTo>
                <a:lnTo>
                  <a:pt x="6901" y="0"/>
                </a:lnTo>
                <a:lnTo>
                  <a:pt x="6625" y="276"/>
                </a:lnTo>
                <a:lnTo>
                  <a:pt x="4006" y="276"/>
                </a:lnTo>
                <a:lnTo>
                  <a:pt x="3730" y="0"/>
                </a:lnTo>
                <a:lnTo>
                  <a:pt x="191" y="0"/>
                </a:lnTo>
                <a:lnTo>
                  <a:pt x="0" y="190"/>
                </a:lnTo>
                <a:lnTo>
                  <a:pt x="0" y="3214"/>
                </a:lnTo>
                <a:lnTo>
                  <a:pt x="191" y="3405"/>
                </a:lnTo>
                <a:lnTo>
                  <a:pt x="7490" y="3405"/>
                </a:lnTo>
                <a:lnTo>
                  <a:pt x="7680" y="3214"/>
                </a:lnTo>
                <a:lnTo>
                  <a:pt x="7680" y="190"/>
                </a:lnTo>
                <a:lnTo>
                  <a:pt x="7490" y="0"/>
                </a:lnTo>
                <a:close/>
              </a:path>
            </a:pathLst>
          </a:custGeom>
          <a:noFill/>
          <a:ln w="15875">
            <a:gradFill>
              <a:gsLst>
                <a:gs pos="18000">
                  <a:srgbClr val="DD0BFD"/>
                </a:gs>
                <a:gs pos="100000">
                  <a:srgbClr val="61FFFE"/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Hubot-Sans Black Italic" pitchFamily="50" charset="0"/>
            </a:endParaRPr>
          </a:p>
        </p:txBody>
      </p:sp>
      <p:sp>
        <p:nvSpPr>
          <p:cNvPr id="16" name="矩形 78">
            <a:extLst>
              <a:ext uri="{FF2B5EF4-FFF2-40B4-BE49-F238E27FC236}">
                <a16:creationId xmlns:a16="http://schemas.microsoft.com/office/drawing/2014/main" id="{FBBDD742-BF2E-5890-1C61-049EC40408EF}"/>
              </a:ext>
            </a:extLst>
          </p:cNvPr>
          <p:cNvSpPr/>
          <p:nvPr/>
        </p:nvSpPr>
        <p:spPr>
          <a:xfrm>
            <a:off x="761409" y="1047221"/>
            <a:ext cx="6590054" cy="22807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Customer Satisfaction Levels</a:t>
            </a:r>
            <a:endParaRPr lang="en-US" sz="20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Payment Preferences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Repeat Purchase Opportunities</a:t>
            </a:r>
            <a:endParaRPr lang="en-US" altLang="zh-CN" sz="20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13BD1C-A1AD-C1B4-30A2-BA905E24B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33" y="1605541"/>
            <a:ext cx="5507769" cy="32414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-11388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cxnSp>
        <p:nvCxnSpPr>
          <p:cNvPr id="2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39629" y="254098"/>
            <a:ext cx="5217160" cy="381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009161-E416-3DB3-0ACD-6008DEB43CC1}"/>
              </a:ext>
            </a:extLst>
          </p:cNvPr>
          <p:cNvSpPr txBox="1"/>
          <p:nvPr/>
        </p:nvSpPr>
        <p:spPr>
          <a:xfrm>
            <a:off x="369827" y="202779"/>
            <a:ext cx="1123797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defRPr>
            </a:lvl1pPr>
          </a:lstStyle>
          <a:p>
            <a:r>
              <a:rPr lang="en-IN" dirty="0"/>
              <a:t>Average number of days taken for </a:t>
            </a:r>
            <a:r>
              <a:rPr lang="en-IN" dirty="0" err="1"/>
              <a:t>order_delivered_customer_date</a:t>
            </a:r>
            <a:r>
              <a:rPr lang="en-IN" dirty="0"/>
              <a:t> for </a:t>
            </a:r>
            <a:r>
              <a:rPr lang="en-IN" dirty="0" err="1"/>
              <a:t>pet_shop</a:t>
            </a:r>
            <a:endParaRPr lang="en-IN" dirty="0"/>
          </a:p>
        </p:txBody>
      </p:sp>
      <p:grpSp>
        <p:nvGrpSpPr>
          <p:cNvPr id="8" name="组合 78">
            <a:extLst>
              <a:ext uri="{FF2B5EF4-FFF2-40B4-BE49-F238E27FC236}">
                <a16:creationId xmlns:a16="http://schemas.microsoft.com/office/drawing/2014/main" id="{5ACFC132-8ABB-66C9-849D-78792D1DA7D8}"/>
              </a:ext>
            </a:extLst>
          </p:cNvPr>
          <p:cNvGrpSpPr/>
          <p:nvPr/>
        </p:nvGrpSpPr>
        <p:grpSpPr>
          <a:xfrm>
            <a:off x="338025" y="583771"/>
            <a:ext cx="10490842" cy="74055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2348CED4-C155-5402-0311-65660F7422DE}"/>
                </a:ext>
              </a:extLst>
            </p:cNvPr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1763A450-B334-179D-5FC8-E13AF4D9C10D}"/>
                </a:ext>
              </a:extLst>
            </p:cNvPr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1DFA63E4-0767-772F-78CF-B3B287AD8E7A}"/>
                </a:ext>
              </a:extLst>
            </p:cNvPr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3D7F7C7A-2B32-5DCB-D79E-75A2729F22D9}"/>
                </a:ext>
              </a:extLst>
            </p:cNvPr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B5E04910-02A4-5DDE-0CA8-CD17FB6C83E7}"/>
                </a:ext>
              </a:extLst>
            </p:cNvPr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511CE09B-0B31-BBD6-2EA8-0FCAD8D58C88}"/>
              </a:ext>
            </a:extLst>
          </p:cNvPr>
          <p:cNvSpPr/>
          <p:nvPr/>
        </p:nvSpPr>
        <p:spPr bwMode="auto">
          <a:xfrm>
            <a:off x="9064625" y="678180"/>
            <a:ext cx="2682240" cy="1971675"/>
          </a:xfrm>
          <a:custGeom>
            <a:avLst/>
            <a:gdLst>
              <a:gd name="T0" fmla="*/ 476 w 2207"/>
              <a:gd name="T1" fmla="*/ 0 h 1539"/>
              <a:gd name="T2" fmla="*/ 2207 w 2207"/>
              <a:gd name="T3" fmla="*/ 0 h 1539"/>
              <a:gd name="T4" fmla="*/ 1732 w 2207"/>
              <a:gd name="T5" fmla="*/ 1539 h 1539"/>
              <a:gd name="T6" fmla="*/ 0 w 2207"/>
              <a:gd name="T7" fmla="*/ 1539 h 1539"/>
              <a:gd name="T8" fmla="*/ 476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6" y="0"/>
                </a:moveTo>
                <a:lnTo>
                  <a:pt x="2207" y="0"/>
                </a:lnTo>
                <a:lnTo>
                  <a:pt x="1732" y="1539"/>
                </a:lnTo>
                <a:lnTo>
                  <a:pt x="0" y="1539"/>
                </a:lnTo>
                <a:lnTo>
                  <a:pt x="476" y="0"/>
                </a:lnTo>
                <a:close/>
              </a:path>
            </a:pathLst>
          </a:custGeom>
          <a:blipFill>
            <a:blip r:embed="rId3"/>
            <a:srcRect/>
            <a:stretch>
              <a:fillRect l="-11083" r="-110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33726FB9-27E9-66A1-630D-29E8C0532E6F}"/>
              </a:ext>
            </a:extLst>
          </p:cNvPr>
          <p:cNvSpPr/>
          <p:nvPr/>
        </p:nvSpPr>
        <p:spPr bwMode="auto">
          <a:xfrm>
            <a:off x="8479790" y="2684780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4"/>
            <a:srcRect/>
            <a:stretch>
              <a:fillRect l="-12044" r="-1195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981700FC-D218-EC44-B376-6822E8E6EE16}"/>
              </a:ext>
            </a:extLst>
          </p:cNvPr>
          <p:cNvSpPr/>
          <p:nvPr/>
        </p:nvSpPr>
        <p:spPr bwMode="auto">
          <a:xfrm>
            <a:off x="7892415" y="468185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5"/>
            <a:srcRect/>
            <a:stretch>
              <a:fillRect l="-47021" r="-4668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C3AC471-6BB9-339D-F39F-CC103FD58DC0}"/>
              </a:ext>
            </a:extLst>
          </p:cNvPr>
          <p:cNvSpPr/>
          <p:nvPr/>
        </p:nvSpPr>
        <p:spPr bwMode="auto">
          <a:xfrm>
            <a:off x="445569" y="834583"/>
            <a:ext cx="5278956" cy="5585265"/>
          </a:xfrm>
          <a:custGeom>
            <a:avLst/>
            <a:gdLst>
              <a:gd name="T0" fmla="*/ 7490 w 7680"/>
              <a:gd name="T1" fmla="*/ 0 h 3405"/>
              <a:gd name="T2" fmla="*/ 6901 w 7680"/>
              <a:gd name="T3" fmla="*/ 0 h 3405"/>
              <a:gd name="T4" fmla="*/ 6625 w 7680"/>
              <a:gd name="T5" fmla="*/ 276 h 3405"/>
              <a:gd name="T6" fmla="*/ 4006 w 7680"/>
              <a:gd name="T7" fmla="*/ 276 h 3405"/>
              <a:gd name="T8" fmla="*/ 3730 w 7680"/>
              <a:gd name="T9" fmla="*/ 0 h 3405"/>
              <a:gd name="T10" fmla="*/ 191 w 7680"/>
              <a:gd name="T11" fmla="*/ 0 h 3405"/>
              <a:gd name="T12" fmla="*/ 0 w 7680"/>
              <a:gd name="T13" fmla="*/ 190 h 3405"/>
              <a:gd name="T14" fmla="*/ 0 w 7680"/>
              <a:gd name="T15" fmla="*/ 3214 h 3405"/>
              <a:gd name="T16" fmla="*/ 191 w 7680"/>
              <a:gd name="T17" fmla="*/ 3405 h 3405"/>
              <a:gd name="T18" fmla="*/ 7490 w 7680"/>
              <a:gd name="T19" fmla="*/ 3405 h 3405"/>
              <a:gd name="T20" fmla="*/ 7680 w 7680"/>
              <a:gd name="T21" fmla="*/ 3214 h 3405"/>
              <a:gd name="T22" fmla="*/ 7680 w 7680"/>
              <a:gd name="T23" fmla="*/ 190 h 3405"/>
              <a:gd name="T24" fmla="*/ 7490 w 7680"/>
              <a:gd name="T25" fmla="*/ 0 h 3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0" h="3405">
                <a:moveTo>
                  <a:pt x="7490" y="0"/>
                </a:moveTo>
                <a:lnTo>
                  <a:pt x="6901" y="0"/>
                </a:lnTo>
                <a:lnTo>
                  <a:pt x="6625" y="276"/>
                </a:lnTo>
                <a:lnTo>
                  <a:pt x="4006" y="276"/>
                </a:lnTo>
                <a:lnTo>
                  <a:pt x="3730" y="0"/>
                </a:lnTo>
                <a:lnTo>
                  <a:pt x="191" y="0"/>
                </a:lnTo>
                <a:lnTo>
                  <a:pt x="0" y="190"/>
                </a:lnTo>
                <a:lnTo>
                  <a:pt x="0" y="3214"/>
                </a:lnTo>
                <a:lnTo>
                  <a:pt x="191" y="3405"/>
                </a:lnTo>
                <a:lnTo>
                  <a:pt x="7490" y="3405"/>
                </a:lnTo>
                <a:lnTo>
                  <a:pt x="7680" y="3214"/>
                </a:lnTo>
                <a:lnTo>
                  <a:pt x="7680" y="190"/>
                </a:lnTo>
                <a:lnTo>
                  <a:pt x="7490" y="0"/>
                </a:lnTo>
                <a:close/>
              </a:path>
            </a:pathLst>
          </a:custGeom>
          <a:noFill/>
          <a:ln w="15875">
            <a:gradFill>
              <a:gsLst>
                <a:gs pos="18000">
                  <a:srgbClr val="DD0BFD"/>
                </a:gs>
                <a:gs pos="100000">
                  <a:srgbClr val="61FFFE"/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Hubot-Sans Black Italic" pitchFamily="50" charset="0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CB67492F-2F19-282A-7F28-D9F69F72529B}"/>
              </a:ext>
            </a:extLst>
          </p:cNvPr>
          <p:cNvSpPr/>
          <p:nvPr/>
        </p:nvSpPr>
        <p:spPr>
          <a:xfrm>
            <a:off x="533747" y="1218400"/>
            <a:ext cx="5828953" cy="22807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Customer Satisfaction Impact</a:t>
            </a:r>
            <a:endParaRPr lang="en-US" sz="20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Optimizing Logistics and Fulfilment</a:t>
            </a:r>
            <a:r>
              <a:rPr lang="en-US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 </a:t>
            </a:r>
            <a:endParaRPr lang="en-US" altLang="zh-CN" sz="20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Delivery Time Efficiency</a:t>
            </a:r>
            <a:endParaRPr lang="en-US" altLang="zh-CN" sz="20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E59DCCF-8C46-4FE8-8111-27AF20B84F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516239"/>
              </p:ext>
            </p:extLst>
          </p:nvPr>
        </p:nvGraphicFramePr>
        <p:xfrm>
          <a:off x="6200775" y="1389944"/>
          <a:ext cx="5545068" cy="305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3"/>
          <p:cNvSpPr>
            <a:spLocks noChangeAspect="1" noChangeArrowheads="1" noTextEdit="1"/>
          </p:cNvSpPr>
          <p:nvPr/>
        </p:nvSpPr>
        <p:spPr bwMode="auto">
          <a:xfrm>
            <a:off x="1113632" y="2480231"/>
            <a:ext cx="9710737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5" name="Freeform 5"/>
          <p:cNvSpPr/>
          <p:nvPr/>
        </p:nvSpPr>
        <p:spPr bwMode="auto">
          <a:xfrm>
            <a:off x="9064625" y="382905"/>
            <a:ext cx="2682240" cy="1971675"/>
          </a:xfrm>
          <a:custGeom>
            <a:avLst/>
            <a:gdLst>
              <a:gd name="T0" fmla="*/ 476 w 2207"/>
              <a:gd name="T1" fmla="*/ 0 h 1539"/>
              <a:gd name="T2" fmla="*/ 2207 w 2207"/>
              <a:gd name="T3" fmla="*/ 0 h 1539"/>
              <a:gd name="T4" fmla="*/ 1732 w 2207"/>
              <a:gd name="T5" fmla="*/ 1539 h 1539"/>
              <a:gd name="T6" fmla="*/ 0 w 2207"/>
              <a:gd name="T7" fmla="*/ 1539 h 1539"/>
              <a:gd name="T8" fmla="*/ 476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6" y="0"/>
                </a:moveTo>
                <a:lnTo>
                  <a:pt x="2207" y="0"/>
                </a:lnTo>
                <a:lnTo>
                  <a:pt x="1732" y="1539"/>
                </a:lnTo>
                <a:lnTo>
                  <a:pt x="0" y="1539"/>
                </a:lnTo>
                <a:lnTo>
                  <a:pt x="476" y="0"/>
                </a:lnTo>
                <a:close/>
              </a:path>
            </a:pathLst>
          </a:custGeom>
          <a:blipFill>
            <a:blip r:embed="rId3"/>
            <a:srcRect/>
            <a:stretch>
              <a:fillRect l="-11083" r="-110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6" name="Freeform 6"/>
          <p:cNvSpPr/>
          <p:nvPr/>
        </p:nvSpPr>
        <p:spPr bwMode="auto">
          <a:xfrm>
            <a:off x="8460740" y="248475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4"/>
            <a:srcRect/>
            <a:stretch>
              <a:fillRect l="-12044" r="-1195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7" name="Freeform 7"/>
          <p:cNvSpPr/>
          <p:nvPr/>
        </p:nvSpPr>
        <p:spPr bwMode="auto">
          <a:xfrm>
            <a:off x="7873365" y="458660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5"/>
            <a:srcRect/>
            <a:stretch>
              <a:fillRect l="-47021" r="-4668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5239629" y="254098"/>
            <a:ext cx="5217160" cy="381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-11388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sp>
        <p:nvSpPr>
          <p:cNvPr id="6" name="矩形 76">
            <a:extLst>
              <a:ext uri="{FF2B5EF4-FFF2-40B4-BE49-F238E27FC236}">
                <a16:creationId xmlns:a16="http://schemas.microsoft.com/office/drawing/2014/main" id="{D34C150F-E852-6F23-2F19-A2B752EBA2B2}"/>
              </a:ext>
            </a:extLst>
          </p:cNvPr>
          <p:cNvSpPr/>
          <p:nvPr/>
        </p:nvSpPr>
        <p:spPr>
          <a:xfrm>
            <a:off x="362274" y="211467"/>
            <a:ext cx="10582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Average price and payment values from customers of </a:t>
            </a:r>
            <a:r>
              <a:rPr lang="en-IN" sz="2000" dirty="0" err="1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sao</a:t>
            </a: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 </a:t>
            </a:r>
            <a:r>
              <a:rPr lang="en-IN" sz="2000" dirty="0" err="1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paulo</a:t>
            </a: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 city</a:t>
            </a:r>
          </a:p>
        </p:txBody>
      </p:sp>
      <p:grpSp>
        <p:nvGrpSpPr>
          <p:cNvPr id="8" name="组合 78">
            <a:extLst>
              <a:ext uri="{FF2B5EF4-FFF2-40B4-BE49-F238E27FC236}">
                <a16:creationId xmlns:a16="http://schemas.microsoft.com/office/drawing/2014/main" id="{31DF5BD3-8AA1-32D4-FD90-D48DE25ABA9A}"/>
              </a:ext>
            </a:extLst>
          </p:cNvPr>
          <p:cNvGrpSpPr/>
          <p:nvPr/>
        </p:nvGrpSpPr>
        <p:grpSpPr>
          <a:xfrm>
            <a:off x="338024" y="583772"/>
            <a:ext cx="8975309" cy="70436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2D4AE088-6405-7DBA-4EF2-DBF6573BF7D9}"/>
                </a:ext>
              </a:extLst>
            </p:cNvPr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E18A660-A8D6-C554-4F45-1FF5A041D42F}"/>
                </a:ext>
              </a:extLst>
            </p:cNvPr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A7FA345F-B249-AE8C-F7FE-8A199CCCF8BA}"/>
                </a:ext>
              </a:extLst>
            </p:cNvPr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895403DD-B950-2627-CC25-AD9B1FF4ED04}"/>
                </a:ext>
              </a:extLst>
            </p:cNvPr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B3D4CAFE-748E-C80D-5157-B0510A0B4107}"/>
                </a:ext>
              </a:extLst>
            </p:cNvPr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4" name="Freeform 5">
            <a:extLst>
              <a:ext uri="{FF2B5EF4-FFF2-40B4-BE49-F238E27FC236}">
                <a16:creationId xmlns:a16="http://schemas.microsoft.com/office/drawing/2014/main" id="{47B0D22C-43C7-7028-7FAC-1EE002C47A5E}"/>
              </a:ext>
            </a:extLst>
          </p:cNvPr>
          <p:cNvSpPr/>
          <p:nvPr/>
        </p:nvSpPr>
        <p:spPr bwMode="auto">
          <a:xfrm>
            <a:off x="445134" y="938570"/>
            <a:ext cx="6050915" cy="5500327"/>
          </a:xfrm>
          <a:custGeom>
            <a:avLst/>
            <a:gdLst>
              <a:gd name="T0" fmla="*/ 7490 w 7680"/>
              <a:gd name="T1" fmla="*/ 0 h 3405"/>
              <a:gd name="T2" fmla="*/ 6901 w 7680"/>
              <a:gd name="T3" fmla="*/ 0 h 3405"/>
              <a:gd name="T4" fmla="*/ 6625 w 7680"/>
              <a:gd name="T5" fmla="*/ 276 h 3405"/>
              <a:gd name="T6" fmla="*/ 4006 w 7680"/>
              <a:gd name="T7" fmla="*/ 276 h 3405"/>
              <a:gd name="T8" fmla="*/ 3730 w 7680"/>
              <a:gd name="T9" fmla="*/ 0 h 3405"/>
              <a:gd name="T10" fmla="*/ 191 w 7680"/>
              <a:gd name="T11" fmla="*/ 0 h 3405"/>
              <a:gd name="T12" fmla="*/ 0 w 7680"/>
              <a:gd name="T13" fmla="*/ 190 h 3405"/>
              <a:gd name="T14" fmla="*/ 0 w 7680"/>
              <a:gd name="T15" fmla="*/ 3214 h 3405"/>
              <a:gd name="T16" fmla="*/ 191 w 7680"/>
              <a:gd name="T17" fmla="*/ 3405 h 3405"/>
              <a:gd name="T18" fmla="*/ 7490 w 7680"/>
              <a:gd name="T19" fmla="*/ 3405 h 3405"/>
              <a:gd name="T20" fmla="*/ 7680 w 7680"/>
              <a:gd name="T21" fmla="*/ 3214 h 3405"/>
              <a:gd name="T22" fmla="*/ 7680 w 7680"/>
              <a:gd name="T23" fmla="*/ 190 h 3405"/>
              <a:gd name="T24" fmla="*/ 7490 w 7680"/>
              <a:gd name="T25" fmla="*/ 0 h 3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0" h="3405">
                <a:moveTo>
                  <a:pt x="7490" y="0"/>
                </a:moveTo>
                <a:lnTo>
                  <a:pt x="6901" y="0"/>
                </a:lnTo>
                <a:lnTo>
                  <a:pt x="6625" y="276"/>
                </a:lnTo>
                <a:lnTo>
                  <a:pt x="4006" y="276"/>
                </a:lnTo>
                <a:lnTo>
                  <a:pt x="3730" y="0"/>
                </a:lnTo>
                <a:lnTo>
                  <a:pt x="191" y="0"/>
                </a:lnTo>
                <a:lnTo>
                  <a:pt x="0" y="190"/>
                </a:lnTo>
                <a:lnTo>
                  <a:pt x="0" y="3214"/>
                </a:lnTo>
                <a:lnTo>
                  <a:pt x="191" y="3405"/>
                </a:lnTo>
                <a:lnTo>
                  <a:pt x="7490" y="3405"/>
                </a:lnTo>
                <a:lnTo>
                  <a:pt x="7680" y="3214"/>
                </a:lnTo>
                <a:lnTo>
                  <a:pt x="7680" y="190"/>
                </a:lnTo>
                <a:lnTo>
                  <a:pt x="7490" y="0"/>
                </a:lnTo>
                <a:close/>
              </a:path>
            </a:pathLst>
          </a:custGeom>
          <a:noFill/>
          <a:ln w="15875">
            <a:gradFill>
              <a:gsLst>
                <a:gs pos="18000">
                  <a:srgbClr val="DD0BFD"/>
                </a:gs>
                <a:gs pos="100000">
                  <a:srgbClr val="61FFFE"/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Hubot-Sans Black Italic" pitchFamily="50" charset="0"/>
            </a:endParaRPr>
          </a:p>
        </p:txBody>
      </p:sp>
      <p:sp>
        <p:nvSpPr>
          <p:cNvPr id="5" name="矩形 78">
            <a:extLst>
              <a:ext uri="{FF2B5EF4-FFF2-40B4-BE49-F238E27FC236}">
                <a16:creationId xmlns:a16="http://schemas.microsoft.com/office/drawing/2014/main" id="{F0754C0F-8E2A-A221-BDC9-8C2A9D015603}"/>
              </a:ext>
            </a:extLst>
          </p:cNvPr>
          <p:cNvSpPr/>
          <p:nvPr/>
        </p:nvSpPr>
        <p:spPr>
          <a:xfrm>
            <a:off x="626098" y="1422004"/>
            <a:ext cx="6384301" cy="22807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Identification of High-Value Customers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Personalized Offerings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Enhanced Customer Experience</a:t>
            </a:r>
            <a:endParaRPr lang="en-US" altLang="zh-CN" sz="20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723B6E-ED94-E40F-1EDB-2170983EB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24" y="1316135"/>
            <a:ext cx="5028903" cy="34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9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5"/>
          <p:cNvSpPr/>
          <p:nvPr/>
        </p:nvSpPr>
        <p:spPr bwMode="auto">
          <a:xfrm>
            <a:off x="9064625" y="382905"/>
            <a:ext cx="2682240" cy="1971675"/>
          </a:xfrm>
          <a:custGeom>
            <a:avLst/>
            <a:gdLst>
              <a:gd name="T0" fmla="*/ 476 w 2207"/>
              <a:gd name="T1" fmla="*/ 0 h 1539"/>
              <a:gd name="T2" fmla="*/ 2207 w 2207"/>
              <a:gd name="T3" fmla="*/ 0 h 1539"/>
              <a:gd name="T4" fmla="*/ 1732 w 2207"/>
              <a:gd name="T5" fmla="*/ 1539 h 1539"/>
              <a:gd name="T6" fmla="*/ 0 w 2207"/>
              <a:gd name="T7" fmla="*/ 1539 h 1539"/>
              <a:gd name="T8" fmla="*/ 476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6" y="0"/>
                </a:moveTo>
                <a:lnTo>
                  <a:pt x="2207" y="0"/>
                </a:lnTo>
                <a:lnTo>
                  <a:pt x="1732" y="1539"/>
                </a:lnTo>
                <a:lnTo>
                  <a:pt x="0" y="1539"/>
                </a:lnTo>
                <a:lnTo>
                  <a:pt x="476" y="0"/>
                </a:lnTo>
                <a:close/>
              </a:path>
            </a:pathLst>
          </a:custGeom>
          <a:blipFill>
            <a:blip r:embed="rId3"/>
            <a:srcRect/>
            <a:stretch>
              <a:fillRect l="-11083" r="-110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6" name="Freeform 6"/>
          <p:cNvSpPr/>
          <p:nvPr/>
        </p:nvSpPr>
        <p:spPr bwMode="auto">
          <a:xfrm>
            <a:off x="8460740" y="248475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4"/>
            <a:srcRect/>
            <a:stretch>
              <a:fillRect l="-12044" r="-1195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7" name="Freeform 7"/>
          <p:cNvSpPr/>
          <p:nvPr/>
        </p:nvSpPr>
        <p:spPr bwMode="auto">
          <a:xfrm>
            <a:off x="7873365" y="458660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5"/>
            <a:srcRect/>
            <a:stretch>
              <a:fillRect l="-47021" r="-4668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5239629" y="254098"/>
            <a:ext cx="5217160" cy="381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-11388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sp>
        <p:nvSpPr>
          <p:cNvPr id="6" name="矩形 76">
            <a:extLst>
              <a:ext uri="{FF2B5EF4-FFF2-40B4-BE49-F238E27FC236}">
                <a16:creationId xmlns:a16="http://schemas.microsoft.com/office/drawing/2014/main" id="{D34C150F-E852-6F23-2F19-A2B752EBA2B2}"/>
              </a:ext>
            </a:extLst>
          </p:cNvPr>
          <p:cNvSpPr/>
          <p:nvPr/>
        </p:nvSpPr>
        <p:spPr>
          <a:xfrm>
            <a:off x="362274" y="211467"/>
            <a:ext cx="10582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Relationship between shipping days  Vs review scores</a:t>
            </a:r>
          </a:p>
        </p:txBody>
      </p:sp>
      <p:grpSp>
        <p:nvGrpSpPr>
          <p:cNvPr id="8" name="组合 78">
            <a:extLst>
              <a:ext uri="{FF2B5EF4-FFF2-40B4-BE49-F238E27FC236}">
                <a16:creationId xmlns:a16="http://schemas.microsoft.com/office/drawing/2014/main" id="{31DF5BD3-8AA1-32D4-FD90-D48DE25ABA9A}"/>
              </a:ext>
            </a:extLst>
          </p:cNvPr>
          <p:cNvGrpSpPr/>
          <p:nvPr/>
        </p:nvGrpSpPr>
        <p:grpSpPr>
          <a:xfrm>
            <a:off x="338025" y="583772"/>
            <a:ext cx="7186726" cy="106556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2D4AE088-6405-7DBA-4EF2-DBF6573BF7D9}"/>
                </a:ext>
              </a:extLst>
            </p:cNvPr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E18A660-A8D6-C554-4F45-1FF5A041D42F}"/>
                </a:ext>
              </a:extLst>
            </p:cNvPr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A7FA345F-B249-AE8C-F7FE-8A199CCCF8BA}"/>
                </a:ext>
              </a:extLst>
            </p:cNvPr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895403DD-B950-2627-CC25-AD9B1FF4ED04}"/>
                </a:ext>
              </a:extLst>
            </p:cNvPr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B3D4CAFE-748E-C80D-5157-B0510A0B4107}"/>
                </a:ext>
              </a:extLst>
            </p:cNvPr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4" name="Freeform 5">
            <a:extLst>
              <a:ext uri="{FF2B5EF4-FFF2-40B4-BE49-F238E27FC236}">
                <a16:creationId xmlns:a16="http://schemas.microsoft.com/office/drawing/2014/main" id="{5C9438D3-C156-BEC5-4104-F2E66341E00C}"/>
              </a:ext>
            </a:extLst>
          </p:cNvPr>
          <p:cNvSpPr/>
          <p:nvPr/>
        </p:nvSpPr>
        <p:spPr bwMode="auto">
          <a:xfrm>
            <a:off x="424137" y="983882"/>
            <a:ext cx="5900324" cy="5498277"/>
          </a:xfrm>
          <a:custGeom>
            <a:avLst/>
            <a:gdLst>
              <a:gd name="T0" fmla="*/ 7490 w 7680"/>
              <a:gd name="T1" fmla="*/ 0 h 3405"/>
              <a:gd name="T2" fmla="*/ 6901 w 7680"/>
              <a:gd name="T3" fmla="*/ 0 h 3405"/>
              <a:gd name="T4" fmla="*/ 6625 w 7680"/>
              <a:gd name="T5" fmla="*/ 276 h 3405"/>
              <a:gd name="T6" fmla="*/ 4006 w 7680"/>
              <a:gd name="T7" fmla="*/ 276 h 3405"/>
              <a:gd name="T8" fmla="*/ 3730 w 7680"/>
              <a:gd name="T9" fmla="*/ 0 h 3405"/>
              <a:gd name="T10" fmla="*/ 191 w 7680"/>
              <a:gd name="T11" fmla="*/ 0 h 3405"/>
              <a:gd name="T12" fmla="*/ 0 w 7680"/>
              <a:gd name="T13" fmla="*/ 190 h 3405"/>
              <a:gd name="T14" fmla="*/ 0 w 7680"/>
              <a:gd name="T15" fmla="*/ 3214 h 3405"/>
              <a:gd name="T16" fmla="*/ 191 w 7680"/>
              <a:gd name="T17" fmla="*/ 3405 h 3405"/>
              <a:gd name="T18" fmla="*/ 7490 w 7680"/>
              <a:gd name="T19" fmla="*/ 3405 h 3405"/>
              <a:gd name="T20" fmla="*/ 7680 w 7680"/>
              <a:gd name="T21" fmla="*/ 3214 h 3405"/>
              <a:gd name="T22" fmla="*/ 7680 w 7680"/>
              <a:gd name="T23" fmla="*/ 190 h 3405"/>
              <a:gd name="T24" fmla="*/ 7490 w 7680"/>
              <a:gd name="T25" fmla="*/ 0 h 3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0" h="3405">
                <a:moveTo>
                  <a:pt x="7490" y="0"/>
                </a:moveTo>
                <a:lnTo>
                  <a:pt x="6901" y="0"/>
                </a:lnTo>
                <a:lnTo>
                  <a:pt x="6625" y="276"/>
                </a:lnTo>
                <a:lnTo>
                  <a:pt x="4006" y="276"/>
                </a:lnTo>
                <a:lnTo>
                  <a:pt x="3730" y="0"/>
                </a:lnTo>
                <a:lnTo>
                  <a:pt x="191" y="0"/>
                </a:lnTo>
                <a:lnTo>
                  <a:pt x="0" y="190"/>
                </a:lnTo>
                <a:lnTo>
                  <a:pt x="0" y="3214"/>
                </a:lnTo>
                <a:lnTo>
                  <a:pt x="191" y="3405"/>
                </a:lnTo>
                <a:lnTo>
                  <a:pt x="7490" y="3405"/>
                </a:lnTo>
                <a:lnTo>
                  <a:pt x="7680" y="3214"/>
                </a:lnTo>
                <a:lnTo>
                  <a:pt x="7680" y="190"/>
                </a:lnTo>
                <a:lnTo>
                  <a:pt x="7490" y="0"/>
                </a:lnTo>
                <a:close/>
              </a:path>
            </a:pathLst>
          </a:custGeom>
          <a:noFill/>
          <a:ln w="15875">
            <a:gradFill>
              <a:gsLst>
                <a:gs pos="18000">
                  <a:srgbClr val="DD0BFD"/>
                </a:gs>
                <a:gs pos="100000">
                  <a:srgbClr val="61FFFE"/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Hubot-Sans Black Italic" pitchFamily="50" charset="0"/>
            </a:endParaRPr>
          </a:p>
        </p:txBody>
      </p:sp>
      <p:sp>
        <p:nvSpPr>
          <p:cNvPr id="5" name="矩形 78">
            <a:extLst>
              <a:ext uri="{FF2B5EF4-FFF2-40B4-BE49-F238E27FC236}">
                <a16:creationId xmlns:a16="http://schemas.microsoft.com/office/drawing/2014/main" id="{739C02FD-75CD-FF76-A543-E7EC9285E076}"/>
              </a:ext>
            </a:extLst>
          </p:cNvPr>
          <p:cNvSpPr/>
          <p:nvPr/>
        </p:nvSpPr>
        <p:spPr>
          <a:xfrm>
            <a:off x="539432" y="1339898"/>
            <a:ext cx="5900324" cy="245862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Customer Satisfaction Correlation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Identifying Optimal Shipping Times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Operational Efficiency and Logistics Optimization</a:t>
            </a:r>
            <a:endParaRPr lang="en-IN" sz="16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Continuous Improvement Strategies</a:t>
            </a:r>
            <a:endParaRPr lang="en-US" altLang="zh-CN" sz="1600" dirty="0">
              <a:gradFill>
                <a:gsLst>
                  <a:gs pos="31000">
                    <a:srgbClr val="DD0BFD"/>
                  </a:gs>
                  <a:gs pos="100000">
                    <a:srgbClr val="61FFFE"/>
                  </a:gs>
                </a:gsLst>
                <a:lin ang="18900000" scaled="1"/>
              </a:gradFill>
              <a:latin typeface="Hubot-Sans Black Italic" pitchFamily="50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36C17FF-D15B-46FE-AB47-BBAD98FD22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197197"/>
              </p:ext>
            </p:extLst>
          </p:nvPr>
        </p:nvGraphicFramePr>
        <p:xfrm>
          <a:off x="6438676" y="1714502"/>
          <a:ext cx="5486624" cy="3237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6245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3"/>
          <p:cNvSpPr>
            <a:spLocks noChangeAspect="1" noChangeArrowheads="1" noTextEdit="1"/>
          </p:cNvSpPr>
          <p:nvPr/>
        </p:nvSpPr>
        <p:spPr bwMode="auto">
          <a:xfrm>
            <a:off x="1113632" y="2480231"/>
            <a:ext cx="9710737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5" name="Freeform 5"/>
          <p:cNvSpPr/>
          <p:nvPr/>
        </p:nvSpPr>
        <p:spPr bwMode="auto">
          <a:xfrm>
            <a:off x="9064625" y="382905"/>
            <a:ext cx="2682240" cy="1971675"/>
          </a:xfrm>
          <a:custGeom>
            <a:avLst/>
            <a:gdLst>
              <a:gd name="T0" fmla="*/ 476 w 2207"/>
              <a:gd name="T1" fmla="*/ 0 h 1539"/>
              <a:gd name="T2" fmla="*/ 2207 w 2207"/>
              <a:gd name="T3" fmla="*/ 0 h 1539"/>
              <a:gd name="T4" fmla="*/ 1732 w 2207"/>
              <a:gd name="T5" fmla="*/ 1539 h 1539"/>
              <a:gd name="T6" fmla="*/ 0 w 2207"/>
              <a:gd name="T7" fmla="*/ 1539 h 1539"/>
              <a:gd name="T8" fmla="*/ 476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6" y="0"/>
                </a:moveTo>
                <a:lnTo>
                  <a:pt x="2207" y="0"/>
                </a:lnTo>
                <a:lnTo>
                  <a:pt x="1732" y="1539"/>
                </a:lnTo>
                <a:lnTo>
                  <a:pt x="0" y="1539"/>
                </a:lnTo>
                <a:lnTo>
                  <a:pt x="476" y="0"/>
                </a:lnTo>
                <a:close/>
              </a:path>
            </a:pathLst>
          </a:custGeom>
          <a:blipFill>
            <a:blip r:embed="rId3"/>
            <a:srcRect/>
            <a:stretch>
              <a:fillRect l="-11083" r="-110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6" name="Freeform 6"/>
          <p:cNvSpPr/>
          <p:nvPr/>
        </p:nvSpPr>
        <p:spPr bwMode="auto">
          <a:xfrm>
            <a:off x="8460740" y="248475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4"/>
            <a:srcRect/>
            <a:stretch>
              <a:fillRect l="-12044" r="-1195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47" name="Freeform 7"/>
          <p:cNvSpPr/>
          <p:nvPr/>
        </p:nvSpPr>
        <p:spPr bwMode="auto">
          <a:xfrm>
            <a:off x="7873365" y="4586605"/>
            <a:ext cx="2682240" cy="1971675"/>
          </a:xfrm>
          <a:custGeom>
            <a:avLst/>
            <a:gdLst>
              <a:gd name="T0" fmla="*/ 475 w 2207"/>
              <a:gd name="T1" fmla="*/ 0 h 1539"/>
              <a:gd name="T2" fmla="*/ 2207 w 2207"/>
              <a:gd name="T3" fmla="*/ 0 h 1539"/>
              <a:gd name="T4" fmla="*/ 1731 w 2207"/>
              <a:gd name="T5" fmla="*/ 1539 h 1539"/>
              <a:gd name="T6" fmla="*/ 0 w 2207"/>
              <a:gd name="T7" fmla="*/ 1539 h 1539"/>
              <a:gd name="T8" fmla="*/ 475 w 2207"/>
              <a:gd name="T9" fmla="*/ 0 h 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7" h="1539">
                <a:moveTo>
                  <a:pt x="475" y="0"/>
                </a:moveTo>
                <a:lnTo>
                  <a:pt x="2207" y="0"/>
                </a:lnTo>
                <a:lnTo>
                  <a:pt x="1731" y="1539"/>
                </a:lnTo>
                <a:lnTo>
                  <a:pt x="0" y="1539"/>
                </a:lnTo>
                <a:lnTo>
                  <a:pt x="475" y="0"/>
                </a:lnTo>
                <a:close/>
              </a:path>
            </a:pathLst>
          </a:custGeom>
          <a:blipFill>
            <a:blip r:embed="rId5"/>
            <a:srcRect/>
            <a:stretch>
              <a:fillRect l="-47021" r="-4668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5239629" y="254098"/>
            <a:ext cx="5217160" cy="381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89"/>
          <p:cNvCxnSpPr/>
          <p:nvPr/>
        </p:nvCxnSpPr>
        <p:spPr>
          <a:xfrm>
            <a:off x="1911594" y="6663153"/>
            <a:ext cx="5545068" cy="0"/>
          </a:xfrm>
          <a:prstGeom prst="line">
            <a:avLst/>
          </a:prstGeom>
          <a:ln>
            <a:gradFill flip="none" rotWithShape="1">
              <a:gsLst>
                <a:gs pos="31000">
                  <a:srgbClr val="DD0BFD"/>
                </a:gs>
                <a:gs pos="100000">
                  <a:srgbClr val="61FFFE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-11388" y="1389944"/>
            <a:ext cx="321310" cy="4059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900" dirty="0">
                <a:gradFill flip="none" rotWithShape="1">
                  <a:gsLst>
                    <a:gs pos="89000">
                      <a:srgbClr val="61FFFE"/>
                    </a:gs>
                    <a:gs pos="25000">
                      <a:srgbClr val="DD0BFD"/>
                    </a:gs>
                  </a:gsLst>
                  <a:lin ang="2700000" scaled="1"/>
                  <a:tileRect/>
                </a:gradFill>
                <a:latin typeface="Hubot-Sans Black Italic" pitchFamily="50" charset="0"/>
                <a:ea typeface="+mj-ea"/>
                <a:cs typeface="Hubot-Sans Black Italic" pitchFamily="50" charset="0"/>
              </a:rPr>
              <a:t>E C O M M E R C E</a:t>
            </a:r>
          </a:p>
        </p:txBody>
      </p:sp>
      <p:sp>
        <p:nvSpPr>
          <p:cNvPr id="6" name="矩形 76">
            <a:extLst>
              <a:ext uri="{FF2B5EF4-FFF2-40B4-BE49-F238E27FC236}">
                <a16:creationId xmlns:a16="http://schemas.microsoft.com/office/drawing/2014/main" id="{D34C150F-E852-6F23-2F19-A2B752EBA2B2}"/>
              </a:ext>
            </a:extLst>
          </p:cNvPr>
          <p:cNvSpPr/>
          <p:nvPr/>
        </p:nvSpPr>
        <p:spPr>
          <a:xfrm>
            <a:off x="362274" y="211467"/>
            <a:ext cx="10582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Conclusion</a:t>
            </a:r>
          </a:p>
        </p:txBody>
      </p:sp>
      <p:grpSp>
        <p:nvGrpSpPr>
          <p:cNvPr id="8" name="组合 78">
            <a:extLst>
              <a:ext uri="{FF2B5EF4-FFF2-40B4-BE49-F238E27FC236}">
                <a16:creationId xmlns:a16="http://schemas.microsoft.com/office/drawing/2014/main" id="{31DF5BD3-8AA1-32D4-FD90-D48DE25ABA9A}"/>
              </a:ext>
            </a:extLst>
          </p:cNvPr>
          <p:cNvGrpSpPr/>
          <p:nvPr/>
        </p:nvGrpSpPr>
        <p:grpSpPr>
          <a:xfrm>
            <a:off x="338025" y="583772"/>
            <a:ext cx="1643175" cy="90866"/>
            <a:chOff x="1588" y="3268663"/>
            <a:chExt cx="12192000" cy="322263"/>
          </a:xfrm>
          <a:gradFill>
            <a:gsLst>
              <a:gs pos="95000">
                <a:srgbClr val="61FFFE"/>
              </a:gs>
              <a:gs pos="19000">
                <a:srgbClr val="DD0BFD"/>
              </a:gs>
            </a:gsLst>
            <a:lin ang="0" scaled="1"/>
          </a:gradFill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2D4AE088-6405-7DBA-4EF2-DBF6573BF7D9}"/>
                </a:ext>
              </a:extLst>
            </p:cNvPr>
            <p:cNvSpPr/>
            <p:nvPr/>
          </p:nvSpPr>
          <p:spPr bwMode="auto">
            <a:xfrm>
              <a:off x="158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E18A660-A8D6-C554-4F45-1FF5A041D42F}"/>
                </a:ext>
              </a:extLst>
            </p:cNvPr>
            <p:cNvSpPr/>
            <p:nvPr/>
          </p:nvSpPr>
          <p:spPr bwMode="auto">
            <a:xfrm>
              <a:off x="1100138" y="3360738"/>
              <a:ext cx="1109663" cy="230188"/>
            </a:xfrm>
            <a:custGeom>
              <a:avLst/>
              <a:gdLst>
                <a:gd name="T0" fmla="*/ 699 w 699"/>
                <a:gd name="T1" fmla="*/ 0 h 145"/>
                <a:gd name="T2" fmla="*/ 557 w 699"/>
                <a:gd name="T3" fmla="*/ 145 h 145"/>
                <a:gd name="T4" fmla="*/ 0 w 699"/>
                <a:gd name="T5" fmla="*/ 145 h 145"/>
                <a:gd name="T6" fmla="*/ 142 w 699"/>
                <a:gd name="T7" fmla="*/ 0 h 145"/>
                <a:gd name="T8" fmla="*/ 699 w 69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45">
                  <a:moveTo>
                    <a:pt x="699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6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1" name="Freeform 47">
              <a:extLst>
                <a:ext uri="{FF2B5EF4-FFF2-40B4-BE49-F238E27FC236}">
                  <a16:creationId xmlns:a16="http://schemas.microsoft.com/office/drawing/2014/main" id="{A7FA345F-B249-AE8C-F7FE-8A199CCCF8BA}"/>
                </a:ext>
              </a:extLst>
            </p:cNvPr>
            <p:cNvSpPr/>
            <p:nvPr/>
          </p:nvSpPr>
          <p:spPr bwMode="auto">
            <a:xfrm>
              <a:off x="219710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8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8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895403DD-B950-2627-CC25-AD9B1FF4ED04}"/>
                </a:ext>
              </a:extLst>
            </p:cNvPr>
            <p:cNvSpPr/>
            <p:nvPr/>
          </p:nvSpPr>
          <p:spPr bwMode="auto">
            <a:xfrm>
              <a:off x="3295650" y="3360738"/>
              <a:ext cx="1111250" cy="230188"/>
            </a:xfrm>
            <a:custGeom>
              <a:avLst/>
              <a:gdLst>
                <a:gd name="T0" fmla="*/ 700 w 700"/>
                <a:gd name="T1" fmla="*/ 0 h 145"/>
                <a:gd name="T2" fmla="*/ 557 w 700"/>
                <a:gd name="T3" fmla="*/ 145 h 145"/>
                <a:gd name="T4" fmla="*/ 0 w 700"/>
                <a:gd name="T5" fmla="*/ 145 h 145"/>
                <a:gd name="T6" fmla="*/ 142 w 700"/>
                <a:gd name="T7" fmla="*/ 0 h 145"/>
                <a:gd name="T8" fmla="*/ 700 w 70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145">
                  <a:moveTo>
                    <a:pt x="700" y="0"/>
                  </a:moveTo>
                  <a:lnTo>
                    <a:pt x="557" y="145"/>
                  </a:lnTo>
                  <a:lnTo>
                    <a:pt x="0" y="145"/>
                  </a:lnTo>
                  <a:lnTo>
                    <a:pt x="142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  <p:sp>
          <p:nvSpPr>
            <p:cNvPr id="13" name="Freeform 49">
              <a:extLst>
                <a:ext uri="{FF2B5EF4-FFF2-40B4-BE49-F238E27FC236}">
                  <a16:creationId xmlns:a16="http://schemas.microsoft.com/office/drawing/2014/main" id="{B3D4CAFE-748E-C80D-5157-B0510A0B4107}"/>
                </a:ext>
              </a:extLst>
            </p:cNvPr>
            <p:cNvSpPr/>
            <p:nvPr/>
          </p:nvSpPr>
          <p:spPr bwMode="auto">
            <a:xfrm>
              <a:off x="4394200" y="3268663"/>
              <a:ext cx="7799388" cy="322263"/>
            </a:xfrm>
            <a:custGeom>
              <a:avLst/>
              <a:gdLst>
                <a:gd name="T0" fmla="*/ 4913 w 4913"/>
                <a:gd name="T1" fmla="*/ 58 h 203"/>
                <a:gd name="T2" fmla="*/ 4771 w 4913"/>
                <a:gd name="T3" fmla="*/ 203 h 203"/>
                <a:gd name="T4" fmla="*/ 0 w 4913"/>
                <a:gd name="T5" fmla="*/ 203 h 203"/>
                <a:gd name="T6" fmla="*/ 142 w 4913"/>
                <a:gd name="T7" fmla="*/ 58 h 203"/>
                <a:gd name="T8" fmla="*/ 2031 w 4913"/>
                <a:gd name="T9" fmla="*/ 58 h 203"/>
                <a:gd name="T10" fmla="*/ 2089 w 4913"/>
                <a:gd name="T11" fmla="*/ 0 h 203"/>
                <a:gd name="T12" fmla="*/ 3687 w 4913"/>
                <a:gd name="T13" fmla="*/ 0 h 203"/>
                <a:gd name="T14" fmla="*/ 3745 w 4913"/>
                <a:gd name="T15" fmla="*/ 58 h 203"/>
                <a:gd name="T16" fmla="*/ 4913 w 4913"/>
                <a:gd name="T17" fmla="*/ 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3" h="203">
                  <a:moveTo>
                    <a:pt x="4913" y="58"/>
                  </a:moveTo>
                  <a:lnTo>
                    <a:pt x="4771" y="203"/>
                  </a:lnTo>
                  <a:lnTo>
                    <a:pt x="0" y="203"/>
                  </a:lnTo>
                  <a:lnTo>
                    <a:pt x="142" y="58"/>
                  </a:lnTo>
                  <a:lnTo>
                    <a:pt x="2031" y="58"/>
                  </a:lnTo>
                  <a:lnTo>
                    <a:pt x="2089" y="0"/>
                  </a:lnTo>
                  <a:lnTo>
                    <a:pt x="3687" y="0"/>
                  </a:lnTo>
                  <a:lnTo>
                    <a:pt x="3745" y="58"/>
                  </a:lnTo>
                  <a:lnTo>
                    <a:pt x="4913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ubot-Sans Black Italic" pitchFamily="50" charset="0"/>
              </a:endParaRPr>
            </a:p>
          </p:txBody>
        </p:sp>
      </p:grpSp>
      <p:sp>
        <p:nvSpPr>
          <p:cNvPr id="5" name="矩形 78">
            <a:extLst>
              <a:ext uri="{FF2B5EF4-FFF2-40B4-BE49-F238E27FC236}">
                <a16:creationId xmlns:a16="http://schemas.microsoft.com/office/drawing/2014/main" id="{739C02FD-75CD-FF76-A543-E7EC9285E076}"/>
              </a:ext>
            </a:extLst>
          </p:cNvPr>
          <p:cNvSpPr/>
          <p:nvPr/>
        </p:nvSpPr>
        <p:spPr>
          <a:xfrm>
            <a:off x="486082" y="1176053"/>
            <a:ext cx="11088369" cy="45890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Providing a proper shipment tracking system aids in having clear and concise communication between customers, sellers and couriers.</a:t>
            </a:r>
          </a:p>
          <a:p>
            <a:pPr marL="342900" indent="-34290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Regular updates can set proper expectations among customers and specific delivery instructions of customers can be properly accommodated.</a:t>
            </a:r>
          </a:p>
          <a:p>
            <a:pPr marL="342900" indent="-342900" algn="just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gradFill>
                  <a:gsLst>
                    <a:gs pos="31000">
                      <a:srgbClr val="DD0BFD"/>
                    </a:gs>
                    <a:gs pos="100000">
                      <a:srgbClr val="61FFFE"/>
                    </a:gs>
                  </a:gsLst>
                  <a:lin ang="18900000" scaled="1"/>
                </a:gradFill>
                <a:latin typeface="Hubot-Sans Black Italic" pitchFamily="50" charset="0"/>
              </a:rPr>
              <a:t>By establishing trust and communication, both parties can work together to resolve any issues that may arise.</a:t>
            </a:r>
          </a:p>
        </p:txBody>
      </p:sp>
    </p:spTree>
    <p:extLst>
      <p:ext uri="{BB962C8B-B14F-4D97-AF65-F5344CB8AC3E}">
        <p14:creationId xmlns:p14="http://schemas.microsoft.com/office/powerpoint/2010/main" val="38968363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4981d92-6870-40cc-89cc-75bc90a8d907"/>
  <p:tag name="COMMONDATA" val="eyJoZGlkIjoiODliZWY4OTY0MGRkODE3MzUwYWNjNzJlOTZjZjEzOWIifQ=="/>
</p:tagLst>
</file>

<file path=ppt/theme/theme1.xml><?xml version="1.0" encoding="utf-8"?>
<a:theme xmlns:a="http://schemas.openxmlformats.org/drawingml/2006/main" name="Office 主题​​">
  <a:themeElements>
    <a:clrScheme name="自定义 21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30BFD"/>
      </a:accent1>
      <a:accent2>
        <a:srgbClr val="61FFFE"/>
      </a:accent2>
      <a:accent3>
        <a:srgbClr val="D30BFD"/>
      </a:accent3>
      <a:accent4>
        <a:srgbClr val="61FFFE"/>
      </a:accent4>
      <a:accent5>
        <a:srgbClr val="D30BFD"/>
      </a:accent5>
      <a:accent6>
        <a:srgbClr val="61FFFE"/>
      </a:accent6>
      <a:hlink>
        <a:srgbClr val="0563C1"/>
      </a:hlink>
      <a:folHlink>
        <a:srgbClr val="954F72"/>
      </a:folHlink>
    </a:clrScheme>
    <a:fontScheme name="自定义 26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n>
              <a:solidFill>
                <a:schemeClr val="accent2"/>
              </a:solidFill>
            </a:ln>
            <a:cs typeface="Manrope SemiBold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Hubot-Sans Black Italic"/>
        <a:font script="Hebr" typeface="Hubot-Sans Black Ital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 Black Ital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Hubot-Sans Black Italic"/>
        <a:font script="Hebr" typeface="Hubot-Sans Black Itali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 Black Itali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398</Words>
  <Application>Microsoft Office PowerPoint</Application>
  <PresentationFormat>Widescreen</PresentationFormat>
  <Paragraphs>61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Hubot-Sans Black Italic</vt:lpstr>
      <vt:lpstr>Wingdings</vt:lpstr>
      <vt:lpstr>Manrope SemiBold</vt:lpstr>
      <vt:lpstr>Baskerville Old Face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Vishal Shah</cp:lastModifiedBy>
  <cp:revision>90</cp:revision>
  <dcterms:created xsi:type="dcterms:W3CDTF">2023-04-19T18:47:00Z</dcterms:created>
  <dcterms:modified xsi:type="dcterms:W3CDTF">2024-01-24T09:04:12Z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B9387A8212D742C88CE4ABC8853BA81F_13</vt:lpwstr>
  </property>
  <property fmtid="{D5CDD505-2E9C-101B-9397-08002B2CF9AE}" pid="3" name="KSOProductBuildVer">
    <vt:lpwstr>1033-12.2.0.13410</vt:lpwstr>
  </property>
</Properties>
</file>